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5"/>
  </p:handoutMasterIdLst>
  <p:sldIdLst>
    <p:sldId id="275" r:id="rId2"/>
    <p:sldId id="405" r:id="rId3"/>
    <p:sldId id="276" r:id="rId4"/>
    <p:sldId id="403" r:id="rId5"/>
    <p:sldId id="410" r:id="rId6"/>
    <p:sldId id="414" r:id="rId7"/>
    <p:sldId id="415" r:id="rId8"/>
    <p:sldId id="400" r:id="rId9"/>
    <p:sldId id="411" r:id="rId10"/>
    <p:sldId id="412" r:id="rId11"/>
    <p:sldId id="399" r:id="rId12"/>
    <p:sldId id="401" r:id="rId13"/>
    <p:sldId id="413" r:id="rId14"/>
  </p:sldIdLst>
  <p:sldSz cx="9144000" cy="6858000" type="screen4x3"/>
  <p:notesSz cx="9313863"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648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206" autoAdjust="0"/>
    <p:restoredTop sz="91385" autoAdjust="0"/>
  </p:normalViewPr>
  <p:slideViewPr>
    <p:cSldViewPr snapToGrid="0">
      <p:cViewPr varScale="1">
        <p:scale>
          <a:sx n="79" d="100"/>
          <a:sy n="79" d="100"/>
        </p:scale>
        <p:origin x="84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36007" cy="344091"/>
          </a:xfrm>
          <a:prstGeom prst="rect">
            <a:avLst/>
          </a:prstGeom>
        </p:spPr>
        <p:txBody>
          <a:bodyPr vert="horz" lIns="92404" tIns="46201" rIns="92404" bIns="46201" rtlCol="0"/>
          <a:lstStyle>
            <a:lvl1pPr algn="l">
              <a:defRPr sz="1200"/>
            </a:lvl1pPr>
          </a:lstStyle>
          <a:p>
            <a:endParaRPr lang="en-US"/>
          </a:p>
        </p:txBody>
      </p:sp>
      <p:sp>
        <p:nvSpPr>
          <p:cNvPr id="3" name="Date Placeholder 2"/>
          <p:cNvSpPr>
            <a:spLocks noGrp="1"/>
          </p:cNvSpPr>
          <p:nvPr>
            <p:ph type="dt" sz="quarter" idx="1"/>
          </p:nvPr>
        </p:nvSpPr>
        <p:spPr>
          <a:xfrm>
            <a:off x="5275701" y="1"/>
            <a:ext cx="4036007" cy="344091"/>
          </a:xfrm>
          <a:prstGeom prst="rect">
            <a:avLst/>
          </a:prstGeom>
        </p:spPr>
        <p:txBody>
          <a:bodyPr vert="horz" lIns="92404" tIns="46201" rIns="92404" bIns="46201" rtlCol="0"/>
          <a:lstStyle>
            <a:lvl1pPr algn="r">
              <a:defRPr sz="1200"/>
            </a:lvl1pPr>
          </a:lstStyle>
          <a:p>
            <a:fld id="{49CEC473-DCD4-45BE-8D8F-E2A355C2490F}" type="datetimeFigureOut">
              <a:rPr lang="en-US" smtClean="0"/>
              <a:t>2/9/2020</a:t>
            </a:fld>
            <a:endParaRPr lang="en-US"/>
          </a:p>
        </p:txBody>
      </p:sp>
      <p:sp>
        <p:nvSpPr>
          <p:cNvPr id="4" name="Footer Placeholder 3"/>
          <p:cNvSpPr>
            <a:spLocks noGrp="1"/>
          </p:cNvSpPr>
          <p:nvPr>
            <p:ph type="ftr" sz="quarter" idx="2"/>
          </p:nvPr>
        </p:nvSpPr>
        <p:spPr>
          <a:xfrm>
            <a:off x="0" y="6513910"/>
            <a:ext cx="4036007" cy="344090"/>
          </a:xfrm>
          <a:prstGeom prst="rect">
            <a:avLst/>
          </a:prstGeom>
        </p:spPr>
        <p:txBody>
          <a:bodyPr vert="horz" lIns="92404" tIns="46201" rIns="92404" bIns="46201" rtlCol="0" anchor="b"/>
          <a:lstStyle>
            <a:lvl1pPr algn="l">
              <a:defRPr sz="1200"/>
            </a:lvl1pPr>
          </a:lstStyle>
          <a:p>
            <a:endParaRPr lang="en-US"/>
          </a:p>
        </p:txBody>
      </p:sp>
      <p:sp>
        <p:nvSpPr>
          <p:cNvPr id="5" name="Slide Number Placeholder 4"/>
          <p:cNvSpPr>
            <a:spLocks noGrp="1"/>
          </p:cNvSpPr>
          <p:nvPr>
            <p:ph type="sldNum" sz="quarter" idx="3"/>
          </p:nvPr>
        </p:nvSpPr>
        <p:spPr>
          <a:xfrm>
            <a:off x="5275701" y="6513910"/>
            <a:ext cx="4036007" cy="344090"/>
          </a:xfrm>
          <a:prstGeom prst="rect">
            <a:avLst/>
          </a:prstGeom>
        </p:spPr>
        <p:txBody>
          <a:bodyPr vert="horz" lIns="92404" tIns="46201" rIns="92404" bIns="46201" rtlCol="0" anchor="b"/>
          <a:lstStyle>
            <a:lvl1pPr algn="r">
              <a:defRPr sz="1200"/>
            </a:lvl1pPr>
          </a:lstStyle>
          <a:p>
            <a:fld id="{E9D0996D-DD3B-43F2-A747-ADBAB543A710}" type="slidenum">
              <a:rPr lang="en-US" smtClean="0"/>
              <a:t>‹#›</a:t>
            </a:fld>
            <a:endParaRPr lang="en-US"/>
          </a:p>
        </p:txBody>
      </p:sp>
    </p:spTree>
    <p:extLst>
      <p:ext uri="{BB962C8B-B14F-4D97-AF65-F5344CB8AC3E}">
        <p14:creationId xmlns:p14="http://schemas.microsoft.com/office/powerpoint/2010/main" val="17734789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923DCFE-6556-4932-966F-337E9E7B1BBE}" type="datetimeFigureOut">
              <a:rPr lang="en-US" smtClean="0"/>
              <a:t>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D02BE-3A8D-4429-A490-DC60C7F83327}" type="slidenum">
              <a:rPr lang="en-US" smtClean="0"/>
              <a:t>‹#›</a:t>
            </a:fld>
            <a:endParaRPr lang="en-US"/>
          </a:p>
        </p:txBody>
      </p:sp>
    </p:spTree>
    <p:extLst>
      <p:ext uri="{BB962C8B-B14F-4D97-AF65-F5344CB8AC3E}">
        <p14:creationId xmlns:p14="http://schemas.microsoft.com/office/powerpoint/2010/main" val="65150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23DCFE-6556-4932-966F-337E9E7B1BBE}" type="datetimeFigureOut">
              <a:rPr lang="en-US" smtClean="0"/>
              <a:t>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D02BE-3A8D-4429-A490-DC60C7F83327}" type="slidenum">
              <a:rPr lang="en-US" smtClean="0"/>
              <a:t>‹#›</a:t>
            </a:fld>
            <a:endParaRPr lang="en-US"/>
          </a:p>
        </p:txBody>
      </p:sp>
    </p:spTree>
    <p:extLst>
      <p:ext uri="{BB962C8B-B14F-4D97-AF65-F5344CB8AC3E}">
        <p14:creationId xmlns:p14="http://schemas.microsoft.com/office/powerpoint/2010/main" val="1072357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23DCFE-6556-4932-966F-337E9E7B1BBE}" type="datetimeFigureOut">
              <a:rPr lang="en-US" smtClean="0"/>
              <a:t>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D02BE-3A8D-4429-A490-DC60C7F83327}" type="slidenum">
              <a:rPr lang="en-US" smtClean="0"/>
              <a:t>‹#›</a:t>
            </a:fld>
            <a:endParaRPr lang="en-US"/>
          </a:p>
        </p:txBody>
      </p:sp>
    </p:spTree>
    <p:extLst>
      <p:ext uri="{BB962C8B-B14F-4D97-AF65-F5344CB8AC3E}">
        <p14:creationId xmlns:p14="http://schemas.microsoft.com/office/powerpoint/2010/main" val="4150256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23DCFE-6556-4932-966F-337E9E7B1BBE}" type="datetimeFigureOut">
              <a:rPr lang="en-US" smtClean="0"/>
              <a:t>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D02BE-3A8D-4429-A490-DC60C7F83327}" type="slidenum">
              <a:rPr lang="en-US" smtClean="0"/>
              <a:t>‹#›</a:t>
            </a:fld>
            <a:endParaRPr lang="en-US"/>
          </a:p>
        </p:txBody>
      </p:sp>
    </p:spTree>
    <p:extLst>
      <p:ext uri="{BB962C8B-B14F-4D97-AF65-F5344CB8AC3E}">
        <p14:creationId xmlns:p14="http://schemas.microsoft.com/office/powerpoint/2010/main" val="602707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923DCFE-6556-4932-966F-337E9E7B1BBE}" type="datetimeFigureOut">
              <a:rPr lang="en-US" smtClean="0"/>
              <a:t>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D02BE-3A8D-4429-A490-DC60C7F83327}" type="slidenum">
              <a:rPr lang="en-US" smtClean="0"/>
              <a:t>‹#›</a:t>
            </a:fld>
            <a:endParaRPr lang="en-US"/>
          </a:p>
        </p:txBody>
      </p:sp>
    </p:spTree>
    <p:extLst>
      <p:ext uri="{BB962C8B-B14F-4D97-AF65-F5344CB8AC3E}">
        <p14:creationId xmlns:p14="http://schemas.microsoft.com/office/powerpoint/2010/main" val="3816591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923DCFE-6556-4932-966F-337E9E7B1BBE}" type="datetimeFigureOut">
              <a:rPr lang="en-US" smtClean="0"/>
              <a:t>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CD02BE-3A8D-4429-A490-DC60C7F83327}" type="slidenum">
              <a:rPr lang="en-US" smtClean="0"/>
              <a:t>‹#›</a:t>
            </a:fld>
            <a:endParaRPr lang="en-US"/>
          </a:p>
        </p:txBody>
      </p:sp>
    </p:spTree>
    <p:extLst>
      <p:ext uri="{BB962C8B-B14F-4D97-AF65-F5344CB8AC3E}">
        <p14:creationId xmlns:p14="http://schemas.microsoft.com/office/powerpoint/2010/main" val="2466785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23DCFE-6556-4932-966F-337E9E7B1BBE}" type="datetimeFigureOut">
              <a:rPr lang="en-US" smtClean="0"/>
              <a:t>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CD02BE-3A8D-4429-A490-DC60C7F83327}" type="slidenum">
              <a:rPr lang="en-US" smtClean="0"/>
              <a:t>‹#›</a:t>
            </a:fld>
            <a:endParaRPr lang="en-US"/>
          </a:p>
        </p:txBody>
      </p:sp>
    </p:spTree>
    <p:extLst>
      <p:ext uri="{BB962C8B-B14F-4D97-AF65-F5344CB8AC3E}">
        <p14:creationId xmlns:p14="http://schemas.microsoft.com/office/powerpoint/2010/main" val="4123865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923DCFE-6556-4932-966F-337E9E7B1BBE}" type="datetimeFigureOut">
              <a:rPr lang="en-US" smtClean="0"/>
              <a:t>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CD02BE-3A8D-4429-A490-DC60C7F83327}" type="slidenum">
              <a:rPr lang="en-US" smtClean="0"/>
              <a:t>‹#›</a:t>
            </a:fld>
            <a:endParaRPr lang="en-US"/>
          </a:p>
        </p:txBody>
      </p:sp>
    </p:spTree>
    <p:extLst>
      <p:ext uri="{BB962C8B-B14F-4D97-AF65-F5344CB8AC3E}">
        <p14:creationId xmlns:p14="http://schemas.microsoft.com/office/powerpoint/2010/main" val="800223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23DCFE-6556-4932-966F-337E9E7B1BBE}" type="datetimeFigureOut">
              <a:rPr lang="en-US" smtClean="0"/>
              <a:t>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CD02BE-3A8D-4429-A490-DC60C7F83327}" type="slidenum">
              <a:rPr lang="en-US" smtClean="0"/>
              <a:t>‹#›</a:t>
            </a:fld>
            <a:endParaRPr lang="en-US"/>
          </a:p>
        </p:txBody>
      </p:sp>
    </p:spTree>
    <p:extLst>
      <p:ext uri="{BB962C8B-B14F-4D97-AF65-F5344CB8AC3E}">
        <p14:creationId xmlns:p14="http://schemas.microsoft.com/office/powerpoint/2010/main" val="555230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923DCFE-6556-4932-966F-337E9E7B1BBE}" type="datetimeFigureOut">
              <a:rPr lang="en-US" smtClean="0"/>
              <a:t>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CD02BE-3A8D-4429-A490-DC60C7F83327}" type="slidenum">
              <a:rPr lang="en-US" smtClean="0"/>
              <a:t>‹#›</a:t>
            </a:fld>
            <a:endParaRPr lang="en-US"/>
          </a:p>
        </p:txBody>
      </p:sp>
    </p:spTree>
    <p:extLst>
      <p:ext uri="{BB962C8B-B14F-4D97-AF65-F5344CB8AC3E}">
        <p14:creationId xmlns:p14="http://schemas.microsoft.com/office/powerpoint/2010/main" val="2198415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923DCFE-6556-4932-966F-337E9E7B1BBE}" type="datetimeFigureOut">
              <a:rPr lang="en-US" smtClean="0"/>
              <a:t>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CD02BE-3A8D-4429-A490-DC60C7F83327}" type="slidenum">
              <a:rPr lang="en-US" smtClean="0"/>
              <a:t>‹#›</a:t>
            </a:fld>
            <a:endParaRPr lang="en-US"/>
          </a:p>
        </p:txBody>
      </p:sp>
    </p:spTree>
    <p:extLst>
      <p:ext uri="{BB962C8B-B14F-4D97-AF65-F5344CB8AC3E}">
        <p14:creationId xmlns:p14="http://schemas.microsoft.com/office/powerpoint/2010/main" val="3036701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23DCFE-6556-4932-966F-337E9E7B1BBE}" type="datetimeFigureOut">
              <a:rPr lang="en-US" smtClean="0"/>
              <a:t>2/9/2020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CD02BE-3A8D-4429-A490-DC60C7F83327}" type="slidenum">
              <a:rPr lang="en-US" smtClean="0"/>
              <a:t>‹#›</a:t>
            </a:fld>
            <a:endParaRPr lang="en-US"/>
          </a:p>
        </p:txBody>
      </p:sp>
    </p:spTree>
    <p:extLst>
      <p:ext uri="{BB962C8B-B14F-4D97-AF65-F5344CB8AC3E}">
        <p14:creationId xmlns:p14="http://schemas.microsoft.com/office/powerpoint/2010/main" val="34247569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50B2796-4FAF-480E-BBC5-EA11A1F1218D}"/>
              </a:ext>
            </a:extLst>
          </p:cNvPr>
          <p:cNvSpPr>
            <a:spLocks noGrp="1"/>
          </p:cNvSpPr>
          <p:nvPr>
            <p:ph type="ctrTitle"/>
          </p:nvPr>
        </p:nvSpPr>
        <p:spPr/>
        <p:txBody>
          <a:bodyPr/>
          <a:lstStyle/>
          <a:p>
            <a:endParaRPr lang="en-US"/>
          </a:p>
        </p:txBody>
      </p:sp>
      <p:pic>
        <p:nvPicPr>
          <p:cNvPr id="1026" name="Picture 2" descr="Image result for is christianity worth it?">
            <a:extLst>
              <a:ext uri="{FF2B5EF4-FFF2-40B4-BE49-F238E27FC236}">
                <a16:creationId xmlns:a16="http://schemas.microsoft.com/office/drawing/2014/main" id="{D3DC06EB-BC7C-4F85-A95E-0443D57F45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9" y="0"/>
            <a:ext cx="9136221" cy="61212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8927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648763"/>
            <a:ext cx="7886700" cy="4467768"/>
          </a:xfrm>
        </p:spPr>
        <p:txBody>
          <a:bodyPr>
            <a:normAutofit/>
          </a:bodyPr>
          <a:lstStyle/>
          <a:p>
            <a:pPr marL="0" indent="0">
              <a:buNone/>
            </a:pPr>
            <a:r>
              <a:rPr lang="en-US" dirty="0"/>
              <a:t>And he said to all, “If anyone would come after me, let him </a:t>
            </a:r>
            <a:r>
              <a:rPr lang="en-US" b="1" i="1" u="sng" dirty="0"/>
              <a:t>deny himself and take up his cross daily and follow me</a:t>
            </a:r>
            <a:r>
              <a:rPr lang="en-US" dirty="0"/>
              <a:t>. For whoever would save his life will lose it, but </a:t>
            </a:r>
            <a:r>
              <a:rPr lang="en-US" b="1" i="1" u="sng" dirty="0"/>
              <a:t>whoever loses his life for my sake will save it</a:t>
            </a:r>
            <a:r>
              <a:rPr lang="en-US" dirty="0"/>
              <a:t>. For what does it profit a man if he gains the whole world and loses or forfeits himself?</a:t>
            </a:r>
          </a:p>
          <a:p>
            <a:pPr marL="0" indent="0">
              <a:buNone/>
            </a:pPr>
            <a:endParaRPr lang="en-US" dirty="0"/>
          </a:p>
          <a:p>
            <a:pPr marL="0" indent="0">
              <a:buNone/>
            </a:pPr>
            <a:r>
              <a:rPr lang="en-US" dirty="0"/>
              <a:t>Luke 9:23-25</a:t>
            </a:r>
          </a:p>
        </p:txBody>
      </p:sp>
      <p:grpSp>
        <p:nvGrpSpPr>
          <p:cNvPr id="6" name="Group 5">
            <a:extLst>
              <a:ext uri="{FF2B5EF4-FFF2-40B4-BE49-F238E27FC236}">
                <a16:creationId xmlns:a16="http://schemas.microsoft.com/office/drawing/2014/main" id="{49022DFE-325D-4A52-B167-F2974D719973}"/>
              </a:ext>
            </a:extLst>
          </p:cNvPr>
          <p:cNvGrpSpPr/>
          <p:nvPr/>
        </p:nvGrpSpPr>
        <p:grpSpPr>
          <a:xfrm>
            <a:off x="-1" y="0"/>
            <a:ext cx="9144001" cy="895350"/>
            <a:chOff x="-1" y="0"/>
            <a:chExt cx="9144001" cy="895350"/>
          </a:xfrm>
        </p:grpSpPr>
        <p:pic>
          <p:nvPicPr>
            <p:cNvPr id="7" name="Picture 6">
              <a:extLst>
                <a:ext uri="{FF2B5EF4-FFF2-40B4-BE49-F238E27FC236}">
                  <a16:creationId xmlns:a16="http://schemas.microsoft.com/office/drawing/2014/main" id="{37ABE99B-277E-4B83-B0DF-25C910F98581}"/>
                </a:ext>
              </a:extLst>
            </p:cNvPr>
            <p:cNvPicPr>
              <a:picLocks noChangeAspect="1"/>
            </p:cNvPicPr>
            <p:nvPr/>
          </p:nvPicPr>
          <p:blipFill>
            <a:blip r:embed="rId2"/>
            <a:stretch>
              <a:fillRect/>
            </a:stretch>
          </p:blipFill>
          <p:spPr>
            <a:xfrm>
              <a:off x="3076575" y="0"/>
              <a:ext cx="6067425" cy="895350"/>
            </a:xfrm>
            <a:prstGeom prst="rect">
              <a:avLst/>
            </a:prstGeom>
          </p:spPr>
        </p:pic>
        <p:sp>
          <p:nvSpPr>
            <p:cNvPr id="8" name="Rectangle 7">
              <a:extLst>
                <a:ext uri="{FF2B5EF4-FFF2-40B4-BE49-F238E27FC236}">
                  <a16:creationId xmlns:a16="http://schemas.microsoft.com/office/drawing/2014/main" id="{A6EE82AF-0D96-43EF-8F61-D51304A2E731}"/>
                </a:ext>
              </a:extLst>
            </p:cNvPr>
            <p:cNvSpPr/>
            <p:nvPr/>
          </p:nvSpPr>
          <p:spPr>
            <a:xfrm>
              <a:off x="-1" y="0"/>
              <a:ext cx="3076575" cy="895350"/>
            </a:xfrm>
            <a:prstGeom prst="rect">
              <a:avLst/>
            </a:prstGeom>
            <a:solidFill>
              <a:srgbClr val="EF64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a:extLst>
              <a:ext uri="{FF2B5EF4-FFF2-40B4-BE49-F238E27FC236}">
                <a16:creationId xmlns:a16="http://schemas.microsoft.com/office/drawing/2014/main" id="{5C0BC797-4811-4215-959C-06E0515F3831}"/>
              </a:ext>
            </a:extLst>
          </p:cNvPr>
          <p:cNvSpPr/>
          <p:nvPr/>
        </p:nvSpPr>
        <p:spPr>
          <a:xfrm>
            <a:off x="211901" y="158929"/>
            <a:ext cx="4966424" cy="707886"/>
          </a:xfrm>
          <a:prstGeom prst="rect">
            <a:avLst/>
          </a:prstGeom>
        </p:spPr>
        <p:txBody>
          <a:bodyPr wrap="none">
            <a:spAutoFit/>
          </a:bodyPr>
          <a:lstStyle/>
          <a:p>
            <a:r>
              <a:rPr lang="en-US" sz="4000" b="1" dirty="0">
                <a:solidFill>
                  <a:schemeClr val="bg1"/>
                </a:solidFill>
                <a:latin typeface="Papyrus" panose="03070502060502030205" pitchFamily="66" charset="0"/>
              </a:rPr>
              <a:t>What does it </a:t>
            </a:r>
            <a:r>
              <a:rPr lang="en-US" sz="4000" b="1" i="1" u="sng" dirty="0">
                <a:solidFill>
                  <a:schemeClr val="bg1"/>
                </a:solidFill>
                <a:latin typeface="Papyrus" panose="03070502060502030205" pitchFamily="66" charset="0"/>
              </a:rPr>
              <a:t>cost me</a:t>
            </a:r>
            <a:r>
              <a:rPr lang="en-US" sz="4000" b="1" dirty="0">
                <a:solidFill>
                  <a:schemeClr val="bg1"/>
                </a:solidFill>
                <a:latin typeface="Papyrus" panose="03070502060502030205" pitchFamily="66" charset="0"/>
              </a:rPr>
              <a:t>?</a:t>
            </a:r>
          </a:p>
        </p:txBody>
      </p:sp>
    </p:spTree>
    <p:extLst>
      <p:ext uri="{BB962C8B-B14F-4D97-AF65-F5344CB8AC3E}">
        <p14:creationId xmlns:p14="http://schemas.microsoft.com/office/powerpoint/2010/main" val="3294195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4E2FF8E7-E73E-4558-97D6-AD2DBCD8F4CC}"/>
              </a:ext>
            </a:extLst>
          </p:cNvPr>
          <p:cNvSpPr>
            <a:spLocks noGrp="1"/>
          </p:cNvSpPr>
          <p:nvPr>
            <p:ph idx="1"/>
          </p:nvPr>
        </p:nvSpPr>
        <p:spPr>
          <a:xfrm>
            <a:off x="541283" y="1530317"/>
            <a:ext cx="7974067" cy="4814811"/>
          </a:xfrm>
        </p:spPr>
        <p:txBody>
          <a:bodyPr>
            <a:normAutofit fontScale="92500" lnSpcReduction="10000"/>
          </a:bodyPr>
          <a:lstStyle/>
          <a:p>
            <a:pPr marL="0" indent="0">
              <a:buNone/>
            </a:pPr>
            <a:r>
              <a:rPr lang="en-US" dirty="0"/>
              <a:t>Have this mind among yourselves, which is yours in Christ Jesus, who, though he was in the form of God, did not count equality with God a thing to be grasped, but </a:t>
            </a:r>
            <a:r>
              <a:rPr lang="en-US" b="1" i="1" u="sng" dirty="0"/>
              <a:t>emptied himself</a:t>
            </a:r>
            <a:r>
              <a:rPr lang="en-US" dirty="0"/>
              <a:t>, by </a:t>
            </a:r>
            <a:r>
              <a:rPr lang="en-US" b="1" i="1" u="sng" dirty="0"/>
              <a:t>taking the form of a servant</a:t>
            </a:r>
            <a:r>
              <a:rPr lang="en-US" dirty="0"/>
              <a:t>, being </a:t>
            </a:r>
            <a:r>
              <a:rPr lang="en-US" b="1" i="1" u="sng" dirty="0"/>
              <a:t>born in the likeness of men</a:t>
            </a:r>
            <a:r>
              <a:rPr lang="en-US" dirty="0"/>
              <a:t>. And being found in human form, </a:t>
            </a:r>
            <a:r>
              <a:rPr lang="en-US" b="1" i="1" u="sng" dirty="0"/>
              <a:t>he humbled himself by becoming obedient to the point of death, even death on a cross</a:t>
            </a:r>
            <a:r>
              <a:rPr lang="en-US" dirty="0"/>
              <a:t>.</a:t>
            </a:r>
          </a:p>
          <a:p>
            <a:pPr marL="0" indent="0">
              <a:buNone/>
            </a:pPr>
            <a:r>
              <a:rPr lang="en-US" dirty="0"/>
              <a:t>Therefore God has highly exalted him and bestowed on him the name that is above every name, </a:t>
            </a:r>
            <a:r>
              <a:rPr lang="en-US" b="1" i="1" u="sng" dirty="0"/>
              <a:t>so that at the name of Jesus every knee should bow</a:t>
            </a:r>
            <a:r>
              <a:rPr lang="en-US" dirty="0"/>
              <a:t>, in heaven and on earth and under the earth, and </a:t>
            </a:r>
            <a:r>
              <a:rPr lang="en-US" b="1" i="1" u="sng" dirty="0"/>
              <a:t>every tongue confess that Jesus Christ is Lord</a:t>
            </a:r>
            <a:r>
              <a:rPr lang="en-US" dirty="0"/>
              <a:t>, to the glory of God the Father.</a:t>
            </a:r>
          </a:p>
          <a:p>
            <a:pPr marL="0" indent="0">
              <a:buNone/>
            </a:pPr>
            <a:br>
              <a:rPr lang="en-US" dirty="0"/>
            </a:br>
            <a:r>
              <a:rPr lang="en-US" dirty="0" err="1"/>
              <a:t>Phillipians</a:t>
            </a:r>
            <a:r>
              <a:rPr lang="en-US" dirty="0"/>
              <a:t> 2:5-11</a:t>
            </a:r>
          </a:p>
        </p:txBody>
      </p:sp>
      <p:grpSp>
        <p:nvGrpSpPr>
          <p:cNvPr id="7" name="Group 6">
            <a:extLst>
              <a:ext uri="{FF2B5EF4-FFF2-40B4-BE49-F238E27FC236}">
                <a16:creationId xmlns:a16="http://schemas.microsoft.com/office/drawing/2014/main" id="{B9D58E25-137A-41CF-B325-963787CC064F}"/>
              </a:ext>
            </a:extLst>
          </p:cNvPr>
          <p:cNvGrpSpPr/>
          <p:nvPr/>
        </p:nvGrpSpPr>
        <p:grpSpPr>
          <a:xfrm>
            <a:off x="-1" y="0"/>
            <a:ext cx="9144001" cy="895350"/>
            <a:chOff x="-1" y="0"/>
            <a:chExt cx="9144001" cy="895350"/>
          </a:xfrm>
        </p:grpSpPr>
        <p:pic>
          <p:nvPicPr>
            <p:cNvPr id="8" name="Picture 7">
              <a:extLst>
                <a:ext uri="{FF2B5EF4-FFF2-40B4-BE49-F238E27FC236}">
                  <a16:creationId xmlns:a16="http://schemas.microsoft.com/office/drawing/2014/main" id="{B144AA1A-F1BF-4B7C-99A7-0A5418F069A2}"/>
                </a:ext>
              </a:extLst>
            </p:cNvPr>
            <p:cNvPicPr>
              <a:picLocks noChangeAspect="1"/>
            </p:cNvPicPr>
            <p:nvPr/>
          </p:nvPicPr>
          <p:blipFill>
            <a:blip r:embed="rId2"/>
            <a:stretch>
              <a:fillRect/>
            </a:stretch>
          </p:blipFill>
          <p:spPr>
            <a:xfrm>
              <a:off x="3076575" y="0"/>
              <a:ext cx="6067425" cy="895350"/>
            </a:xfrm>
            <a:prstGeom prst="rect">
              <a:avLst/>
            </a:prstGeom>
          </p:spPr>
        </p:pic>
        <p:sp>
          <p:nvSpPr>
            <p:cNvPr id="9" name="Rectangle 8">
              <a:extLst>
                <a:ext uri="{FF2B5EF4-FFF2-40B4-BE49-F238E27FC236}">
                  <a16:creationId xmlns:a16="http://schemas.microsoft.com/office/drawing/2014/main" id="{B3219AE4-1AD3-4CA3-BF2F-3925232188B2}"/>
                </a:ext>
              </a:extLst>
            </p:cNvPr>
            <p:cNvSpPr/>
            <p:nvPr/>
          </p:nvSpPr>
          <p:spPr>
            <a:xfrm>
              <a:off x="-1" y="0"/>
              <a:ext cx="3076575" cy="895350"/>
            </a:xfrm>
            <a:prstGeom prst="rect">
              <a:avLst/>
            </a:prstGeom>
            <a:solidFill>
              <a:srgbClr val="EF64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Rectangle 9">
            <a:extLst>
              <a:ext uri="{FF2B5EF4-FFF2-40B4-BE49-F238E27FC236}">
                <a16:creationId xmlns:a16="http://schemas.microsoft.com/office/drawing/2014/main" id="{28CCB2B5-4183-4BDE-87A9-6CB4EB9CB143}"/>
              </a:ext>
            </a:extLst>
          </p:cNvPr>
          <p:cNvSpPr/>
          <p:nvPr/>
        </p:nvSpPr>
        <p:spPr>
          <a:xfrm>
            <a:off x="211901" y="158929"/>
            <a:ext cx="4687502" cy="707886"/>
          </a:xfrm>
          <a:prstGeom prst="rect">
            <a:avLst/>
          </a:prstGeom>
        </p:spPr>
        <p:txBody>
          <a:bodyPr wrap="none">
            <a:spAutoFit/>
          </a:bodyPr>
          <a:lstStyle/>
          <a:p>
            <a:r>
              <a:rPr lang="en-US" sz="4000" b="1" dirty="0">
                <a:solidFill>
                  <a:schemeClr val="bg1"/>
                </a:solidFill>
                <a:latin typeface="Papyrus" panose="03070502060502030205" pitchFamily="66" charset="0"/>
              </a:rPr>
              <a:t>What did it </a:t>
            </a:r>
            <a:r>
              <a:rPr lang="en-US" sz="4000" b="1" i="1" u="sng" dirty="0">
                <a:solidFill>
                  <a:schemeClr val="bg1"/>
                </a:solidFill>
                <a:latin typeface="Papyrus" panose="03070502060502030205" pitchFamily="66" charset="0"/>
              </a:rPr>
              <a:t>cost him</a:t>
            </a:r>
            <a:r>
              <a:rPr lang="en-US" sz="4000" b="1" dirty="0">
                <a:solidFill>
                  <a:schemeClr val="bg1"/>
                </a:solidFill>
                <a:latin typeface="Papyrus" panose="03070502060502030205" pitchFamily="66" charset="0"/>
              </a:rPr>
              <a:t>?</a:t>
            </a:r>
          </a:p>
        </p:txBody>
      </p:sp>
    </p:spTree>
    <p:extLst>
      <p:ext uri="{BB962C8B-B14F-4D97-AF65-F5344CB8AC3E}">
        <p14:creationId xmlns:p14="http://schemas.microsoft.com/office/powerpoint/2010/main" val="1795559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4E2FF8E7-E73E-4558-97D6-AD2DBCD8F4CC}"/>
              </a:ext>
            </a:extLst>
          </p:cNvPr>
          <p:cNvSpPr>
            <a:spLocks noGrp="1"/>
          </p:cNvSpPr>
          <p:nvPr>
            <p:ph idx="1"/>
          </p:nvPr>
        </p:nvSpPr>
        <p:spPr>
          <a:xfrm>
            <a:off x="541283" y="1355018"/>
            <a:ext cx="7974067" cy="4990110"/>
          </a:xfrm>
        </p:spPr>
        <p:txBody>
          <a:bodyPr>
            <a:normAutofit fontScale="92500" lnSpcReduction="10000"/>
          </a:bodyPr>
          <a:lstStyle/>
          <a:p>
            <a:pPr marL="0" indent="0">
              <a:buNone/>
            </a:pPr>
            <a:r>
              <a:rPr lang="en-US" dirty="0"/>
              <a:t>Since therefore the children share in flesh and blood, </a:t>
            </a:r>
            <a:r>
              <a:rPr lang="en-US" b="1" i="1" u="sng" dirty="0"/>
              <a:t>he himself likewise partook of the same things</a:t>
            </a:r>
            <a:r>
              <a:rPr lang="en-US" dirty="0"/>
              <a:t>, that </a:t>
            </a:r>
            <a:r>
              <a:rPr lang="en-US" b="1" i="1" u="sng" dirty="0"/>
              <a:t>through death he might destroy</a:t>
            </a:r>
            <a:r>
              <a:rPr lang="en-US" dirty="0"/>
              <a:t> the one who has the power of death, that is, the devil, and </a:t>
            </a:r>
            <a:r>
              <a:rPr lang="en-US" b="1" i="1" u="sng" dirty="0"/>
              <a:t>deliver all those who through fear of death </a:t>
            </a:r>
            <a:r>
              <a:rPr lang="en-US" dirty="0"/>
              <a:t>were subject to lifelong slavery. For surely it is not angels that he helps, but he helps the offspring of Abraham. </a:t>
            </a:r>
            <a:r>
              <a:rPr lang="en-US" b="1" i="1" u="sng" dirty="0"/>
              <a:t>Therefore he had to be made like his brothers in every respect</a:t>
            </a:r>
            <a:r>
              <a:rPr lang="en-US" dirty="0"/>
              <a:t>, so that he might become a merciful and faithful high priest in the service of God, to make propitiation for the sins of the people. For because he himself has suffered when tempted, he is able to help those who are being tempted.</a:t>
            </a:r>
          </a:p>
          <a:p>
            <a:pPr marL="0" indent="0">
              <a:buNone/>
            </a:pPr>
            <a:br>
              <a:rPr lang="en-US" dirty="0"/>
            </a:br>
            <a:r>
              <a:rPr lang="en-US" dirty="0"/>
              <a:t>Hebrews 2:14-18</a:t>
            </a:r>
          </a:p>
        </p:txBody>
      </p:sp>
      <p:grpSp>
        <p:nvGrpSpPr>
          <p:cNvPr id="7" name="Group 6">
            <a:extLst>
              <a:ext uri="{FF2B5EF4-FFF2-40B4-BE49-F238E27FC236}">
                <a16:creationId xmlns:a16="http://schemas.microsoft.com/office/drawing/2014/main" id="{B9D52DB5-5731-4EAD-868E-E96E257F096D}"/>
              </a:ext>
            </a:extLst>
          </p:cNvPr>
          <p:cNvGrpSpPr/>
          <p:nvPr/>
        </p:nvGrpSpPr>
        <p:grpSpPr>
          <a:xfrm>
            <a:off x="-1" y="0"/>
            <a:ext cx="9144001" cy="895350"/>
            <a:chOff x="-1" y="0"/>
            <a:chExt cx="9144001" cy="895350"/>
          </a:xfrm>
        </p:grpSpPr>
        <p:pic>
          <p:nvPicPr>
            <p:cNvPr id="8" name="Picture 7">
              <a:extLst>
                <a:ext uri="{FF2B5EF4-FFF2-40B4-BE49-F238E27FC236}">
                  <a16:creationId xmlns:a16="http://schemas.microsoft.com/office/drawing/2014/main" id="{4BFF3229-406D-448F-948E-F086C42227ED}"/>
                </a:ext>
              </a:extLst>
            </p:cNvPr>
            <p:cNvPicPr>
              <a:picLocks noChangeAspect="1"/>
            </p:cNvPicPr>
            <p:nvPr/>
          </p:nvPicPr>
          <p:blipFill>
            <a:blip r:embed="rId2"/>
            <a:stretch>
              <a:fillRect/>
            </a:stretch>
          </p:blipFill>
          <p:spPr>
            <a:xfrm>
              <a:off x="3076575" y="0"/>
              <a:ext cx="6067425" cy="895350"/>
            </a:xfrm>
            <a:prstGeom prst="rect">
              <a:avLst/>
            </a:prstGeom>
          </p:spPr>
        </p:pic>
        <p:sp>
          <p:nvSpPr>
            <p:cNvPr id="9" name="Rectangle 8">
              <a:extLst>
                <a:ext uri="{FF2B5EF4-FFF2-40B4-BE49-F238E27FC236}">
                  <a16:creationId xmlns:a16="http://schemas.microsoft.com/office/drawing/2014/main" id="{A5C8A2AE-DFC7-498F-9838-53B97D631304}"/>
                </a:ext>
              </a:extLst>
            </p:cNvPr>
            <p:cNvSpPr/>
            <p:nvPr/>
          </p:nvSpPr>
          <p:spPr>
            <a:xfrm>
              <a:off x="-1" y="0"/>
              <a:ext cx="3076575" cy="895350"/>
            </a:xfrm>
            <a:prstGeom prst="rect">
              <a:avLst/>
            </a:prstGeom>
            <a:solidFill>
              <a:srgbClr val="EF64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Rectangle 9">
            <a:extLst>
              <a:ext uri="{FF2B5EF4-FFF2-40B4-BE49-F238E27FC236}">
                <a16:creationId xmlns:a16="http://schemas.microsoft.com/office/drawing/2014/main" id="{6452FD43-1BE1-42B5-86FC-01FB65380285}"/>
              </a:ext>
            </a:extLst>
          </p:cNvPr>
          <p:cNvSpPr/>
          <p:nvPr/>
        </p:nvSpPr>
        <p:spPr>
          <a:xfrm>
            <a:off x="211901" y="158929"/>
            <a:ext cx="4687502" cy="707886"/>
          </a:xfrm>
          <a:prstGeom prst="rect">
            <a:avLst/>
          </a:prstGeom>
        </p:spPr>
        <p:txBody>
          <a:bodyPr wrap="none">
            <a:spAutoFit/>
          </a:bodyPr>
          <a:lstStyle/>
          <a:p>
            <a:r>
              <a:rPr lang="en-US" sz="4000" b="1" dirty="0">
                <a:solidFill>
                  <a:schemeClr val="bg1"/>
                </a:solidFill>
                <a:latin typeface="Papyrus" panose="03070502060502030205" pitchFamily="66" charset="0"/>
              </a:rPr>
              <a:t>What did it </a:t>
            </a:r>
            <a:r>
              <a:rPr lang="en-US" sz="4000" b="1" i="1" u="sng" dirty="0">
                <a:solidFill>
                  <a:schemeClr val="bg1"/>
                </a:solidFill>
                <a:latin typeface="Papyrus" panose="03070502060502030205" pitchFamily="66" charset="0"/>
              </a:rPr>
              <a:t>cost him</a:t>
            </a:r>
            <a:r>
              <a:rPr lang="en-US" sz="4000" b="1" dirty="0">
                <a:solidFill>
                  <a:schemeClr val="bg1"/>
                </a:solidFill>
                <a:latin typeface="Papyrus" panose="03070502060502030205" pitchFamily="66" charset="0"/>
              </a:rPr>
              <a:t>?</a:t>
            </a:r>
          </a:p>
        </p:txBody>
      </p:sp>
    </p:spTree>
    <p:extLst>
      <p:ext uri="{BB962C8B-B14F-4D97-AF65-F5344CB8AC3E}">
        <p14:creationId xmlns:p14="http://schemas.microsoft.com/office/powerpoint/2010/main" val="3031340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4E2FF8E7-E73E-4558-97D6-AD2DBCD8F4CC}"/>
              </a:ext>
            </a:extLst>
          </p:cNvPr>
          <p:cNvSpPr>
            <a:spLocks noGrp="1"/>
          </p:cNvSpPr>
          <p:nvPr>
            <p:ph idx="1"/>
          </p:nvPr>
        </p:nvSpPr>
        <p:spPr>
          <a:xfrm>
            <a:off x="541283" y="1369231"/>
            <a:ext cx="7974067" cy="4975897"/>
          </a:xfrm>
        </p:spPr>
        <p:txBody>
          <a:bodyPr>
            <a:normAutofit fontScale="70000" lnSpcReduction="20000"/>
          </a:bodyPr>
          <a:lstStyle/>
          <a:p>
            <a:pPr marL="0" indent="0">
              <a:buNone/>
            </a:pPr>
            <a:r>
              <a:rPr lang="en-US" dirty="0"/>
              <a:t>I tell you this, brothers: flesh and blood cannot inherit the kingdom of God, nor does the perishable inherit the imperishable. </a:t>
            </a:r>
          </a:p>
          <a:p>
            <a:pPr marL="0" indent="0">
              <a:buNone/>
            </a:pPr>
            <a:r>
              <a:rPr lang="en-US" dirty="0"/>
              <a:t>Behold! I tell you a mystery. We shall not all sleep, but </a:t>
            </a:r>
            <a:r>
              <a:rPr lang="en-US" b="1" i="1" u="sng" dirty="0"/>
              <a:t>we shall all be changed</a:t>
            </a:r>
            <a:r>
              <a:rPr lang="en-US" dirty="0"/>
              <a:t>, in a moment, in the twinkling of an eye, at the last trumpet. For the trumpet will sound, and </a:t>
            </a:r>
            <a:r>
              <a:rPr lang="en-US" b="1" i="1" u="sng" dirty="0"/>
              <a:t>the dead will be raised imperishable</a:t>
            </a:r>
            <a:r>
              <a:rPr lang="en-US" dirty="0"/>
              <a:t>, and we shall be changed. For this perishable body must put on the imperishable, and this mortal body must put on immortality. When the perishable puts on the imperishable, and the mortal puts on immortality, then shall come to pass the saying that is written:</a:t>
            </a:r>
          </a:p>
          <a:p>
            <a:pPr marL="0" indent="0">
              <a:buNone/>
            </a:pPr>
            <a:r>
              <a:rPr lang="en-US" dirty="0"/>
              <a:t>“Death is swallowed up in victory.”</a:t>
            </a:r>
          </a:p>
          <a:p>
            <a:pPr marL="0" indent="0">
              <a:buNone/>
            </a:pPr>
            <a:r>
              <a:rPr lang="en-US" dirty="0"/>
              <a:t>“O death, where is your victory? O death, where is your sting?”</a:t>
            </a:r>
          </a:p>
          <a:p>
            <a:pPr marL="0" indent="0">
              <a:buNone/>
            </a:pPr>
            <a:r>
              <a:rPr lang="en-US" dirty="0"/>
              <a:t>The sting of death is sin, and the power of sin is the law. </a:t>
            </a:r>
            <a:r>
              <a:rPr lang="en-US" b="1" i="1" u="sng" dirty="0"/>
              <a:t>But thanks be to God, who gives us the victory through our Lord Jesus Christ</a:t>
            </a:r>
            <a:r>
              <a:rPr lang="en-US" dirty="0"/>
              <a:t>.</a:t>
            </a:r>
          </a:p>
          <a:p>
            <a:pPr marL="0" indent="0">
              <a:buNone/>
            </a:pPr>
            <a:r>
              <a:rPr lang="en-US" dirty="0"/>
              <a:t>Therefore, my beloved brothers, </a:t>
            </a:r>
            <a:r>
              <a:rPr lang="en-US" b="1" i="1" u="sng" dirty="0"/>
              <a:t>be steadfast, immovable, always abounding in the work of the Lord, knowing that in the Lord your labor is not in vain</a:t>
            </a:r>
            <a:r>
              <a:rPr lang="en-US" dirty="0"/>
              <a:t>.</a:t>
            </a:r>
          </a:p>
          <a:p>
            <a:pPr marL="0" indent="0">
              <a:buNone/>
            </a:pPr>
            <a:br>
              <a:rPr lang="en-US" dirty="0"/>
            </a:br>
            <a:r>
              <a:rPr lang="en-US" dirty="0"/>
              <a:t>1 Corinthians 15:50-58</a:t>
            </a:r>
          </a:p>
        </p:txBody>
      </p:sp>
      <p:grpSp>
        <p:nvGrpSpPr>
          <p:cNvPr id="7" name="Group 6">
            <a:extLst>
              <a:ext uri="{FF2B5EF4-FFF2-40B4-BE49-F238E27FC236}">
                <a16:creationId xmlns:a16="http://schemas.microsoft.com/office/drawing/2014/main" id="{1DD678CA-BEC1-4DC3-A65A-2EF4B57E73C2}"/>
              </a:ext>
            </a:extLst>
          </p:cNvPr>
          <p:cNvGrpSpPr/>
          <p:nvPr/>
        </p:nvGrpSpPr>
        <p:grpSpPr>
          <a:xfrm>
            <a:off x="0" y="-1399"/>
            <a:ext cx="9144001" cy="895350"/>
            <a:chOff x="-1" y="0"/>
            <a:chExt cx="9144001" cy="895350"/>
          </a:xfrm>
        </p:grpSpPr>
        <p:pic>
          <p:nvPicPr>
            <p:cNvPr id="8" name="Picture 7">
              <a:extLst>
                <a:ext uri="{FF2B5EF4-FFF2-40B4-BE49-F238E27FC236}">
                  <a16:creationId xmlns:a16="http://schemas.microsoft.com/office/drawing/2014/main" id="{27B4ED4A-D346-4ACE-93DC-6639FCDC265B}"/>
                </a:ext>
              </a:extLst>
            </p:cNvPr>
            <p:cNvPicPr>
              <a:picLocks noChangeAspect="1"/>
            </p:cNvPicPr>
            <p:nvPr/>
          </p:nvPicPr>
          <p:blipFill>
            <a:blip r:embed="rId2"/>
            <a:stretch>
              <a:fillRect/>
            </a:stretch>
          </p:blipFill>
          <p:spPr>
            <a:xfrm>
              <a:off x="3076575" y="0"/>
              <a:ext cx="6067425" cy="895350"/>
            </a:xfrm>
            <a:prstGeom prst="rect">
              <a:avLst/>
            </a:prstGeom>
          </p:spPr>
        </p:pic>
        <p:sp>
          <p:nvSpPr>
            <p:cNvPr id="9" name="Rectangle 8">
              <a:extLst>
                <a:ext uri="{FF2B5EF4-FFF2-40B4-BE49-F238E27FC236}">
                  <a16:creationId xmlns:a16="http://schemas.microsoft.com/office/drawing/2014/main" id="{A9C500C3-5824-414B-BE9B-719DB013DC3F}"/>
                </a:ext>
              </a:extLst>
            </p:cNvPr>
            <p:cNvSpPr/>
            <p:nvPr/>
          </p:nvSpPr>
          <p:spPr>
            <a:xfrm>
              <a:off x="-1" y="0"/>
              <a:ext cx="3076575" cy="895350"/>
            </a:xfrm>
            <a:prstGeom prst="rect">
              <a:avLst/>
            </a:prstGeom>
            <a:solidFill>
              <a:srgbClr val="EF64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251571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A4AE5D-635E-4F4E-83A9-36C095280FBD}"/>
              </a:ext>
            </a:extLst>
          </p:cNvPr>
          <p:cNvSpPr>
            <a:spLocks noGrp="1"/>
          </p:cNvSpPr>
          <p:nvPr>
            <p:ph idx="1"/>
          </p:nvPr>
        </p:nvSpPr>
        <p:spPr>
          <a:xfrm>
            <a:off x="355337" y="1620336"/>
            <a:ext cx="8475967" cy="4979452"/>
          </a:xfrm>
        </p:spPr>
        <p:txBody>
          <a:bodyPr>
            <a:normAutofit/>
          </a:bodyPr>
          <a:lstStyle/>
          <a:p>
            <a:r>
              <a:rPr lang="en-US" sz="3200" dirty="0"/>
              <a:t>What is </a:t>
            </a:r>
            <a:r>
              <a:rPr lang="en-US" sz="3200" b="1" i="1" u="sng" dirty="0"/>
              <a:t>it</a:t>
            </a:r>
            <a:r>
              <a:rPr lang="en-US" sz="3200" dirty="0"/>
              <a:t>?</a:t>
            </a:r>
          </a:p>
          <a:p>
            <a:endParaRPr lang="en-US" sz="3200" dirty="0"/>
          </a:p>
          <a:p>
            <a:r>
              <a:rPr lang="en-US" sz="3200" dirty="0"/>
              <a:t>What is it’s </a:t>
            </a:r>
            <a:r>
              <a:rPr lang="en-US" sz="3200" b="1" i="1" u="sng" dirty="0"/>
              <a:t>value</a:t>
            </a:r>
            <a:r>
              <a:rPr lang="en-US" sz="3200" dirty="0"/>
              <a:t>?</a:t>
            </a:r>
          </a:p>
          <a:p>
            <a:endParaRPr lang="en-US" sz="3200" dirty="0"/>
          </a:p>
          <a:p>
            <a:r>
              <a:rPr lang="en-US" sz="3200" dirty="0"/>
              <a:t>What did it </a:t>
            </a:r>
            <a:r>
              <a:rPr lang="en-US" sz="3200" b="1" i="1" u="sng" dirty="0"/>
              <a:t>cost</a:t>
            </a:r>
            <a:r>
              <a:rPr lang="en-US" sz="3200" dirty="0"/>
              <a:t>?</a:t>
            </a:r>
          </a:p>
        </p:txBody>
      </p:sp>
      <p:grpSp>
        <p:nvGrpSpPr>
          <p:cNvPr id="8" name="Group 7">
            <a:extLst>
              <a:ext uri="{FF2B5EF4-FFF2-40B4-BE49-F238E27FC236}">
                <a16:creationId xmlns:a16="http://schemas.microsoft.com/office/drawing/2014/main" id="{4EAB565D-96B4-475C-AA98-11D258A80FED}"/>
              </a:ext>
            </a:extLst>
          </p:cNvPr>
          <p:cNvGrpSpPr/>
          <p:nvPr/>
        </p:nvGrpSpPr>
        <p:grpSpPr>
          <a:xfrm>
            <a:off x="-1" y="0"/>
            <a:ext cx="9144001" cy="895350"/>
            <a:chOff x="-1" y="0"/>
            <a:chExt cx="9144001" cy="895350"/>
          </a:xfrm>
        </p:grpSpPr>
        <p:pic>
          <p:nvPicPr>
            <p:cNvPr id="4" name="Picture 3">
              <a:extLst>
                <a:ext uri="{FF2B5EF4-FFF2-40B4-BE49-F238E27FC236}">
                  <a16:creationId xmlns:a16="http://schemas.microsoft.com/office/drawing/2014/main" id="{C7D370A7-536B-48DB-B079-FD6AE2810D27}"/>
                </a:ext>
              </a:extLst>
            </p:cNvPr>
            <p:cNvPicPr>
              <a:picLocks noChangeAspect="1"/>
            </p:cNvPicPr>
            <p:nvPr/>
          </p:nvPicPr>
          <p:blipFill>
            <a:blip r:embed="rId2"/>
            <a:stretch>
              <a:fillRect/>
            </a:stretch>
          </p:blipFill>
          <p:spPr>
            <a:xfrm>
              <a:off x="3076575" y="0"/>
              <a:ext cx="6067425" cy="895350"/>
            </a:xfrm>
            <a:prstGeom prst="rect">
              <a:avLst/>
            </a:prstGeom>
          </p:spPr>
        </p:pic>
        <p:sp>
          <p:nvSpPr>
            <p:cNvPr id="5" name="Rectangle 4">
              <a:extLst>
                <a:ext uri="{FF2B5EF4-FFF2-40B4-BE49-F238E27FC236}">
                  <a16:creationId xmlns:a16="http://schemas.microsoft.com/office/drawing/2014/main" id="{9B7474B1-3CDB-4939-92C3-0DFAC6F64554}"/>
                </a:ext>
              </a:extLst>
            </p:cNvPr>
            <p:cNvSpPr/>
            <p:nvPr/>
          </p:nvSpPr>
          <p:spPr>
            <a:xfrm>
              <a:off x="-1" y="0"/>
              <a:ext cx="3076575" cy="895350"/>
            </a:xfrm>
            <a:prstGeom prst="rect">
              <a:avLst/>
            </a:prstGeom>
            <a:solidFill>
              <a:srgbClr val="EF64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950130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A4AE5D-635E-4F4E-83A9-36C095280FBD}"/>
              </a:ext>
            </a:extLst>
          </p:cNvPr>
          <p:cNvSpPr>
            <a:spLocks noGrp="1"/>
          </p:cNvSpPr>
          <p:nvPr>
            <p:ph idx="1"/>
          </p:nvPr>
        </p:nvSpPr>
        <p:spPr>
          <a:xfrm>
            <a:off x="355337" y="1620336"/>
            <a:ext cx="8475967" cy="4979452"/>
          </a:xfrm>
        </p:spPr>
        <p:txBody>
          <a:bodyPr>
            <a:normAutofit lnSpcReduction="10000"/>
          </a:bodyPr>
          <a:lstStyle/>
          <a:p>
            <a:pPr marL="0" indent="0">
              <a:buNone/>
            </a:pPr>
            <a:r>
              <a:rPr lang="en-US" dirty="0"/>
              <a:t>Now when John heard in prison about the deeds of the Christ, he sent word by his disciples and said to him, </a:t>
            </a:r>
            <a:r>
              <a:rPr lang="en-US" b="1" i="1" u="sng" dirty="0"/>
              <a:t>“Are you the one who is to come, or shall we look for another?” </a:t>
            </a:r>
          </a:p>
          <a:p>
            <a:pPr marL="0" indent="0">
              <a:buNone/>
            </a:pPr>
            <a:r>
              <a:rPr lang="en-US" dirty="0"/>
              <a:t>And Jesus answered them, “Go and tell John what you hear and see: </a:t>
            </a:r>
            <a:r>
              <a:rPr lang="en-US" b="1" i="1" u="sng" dirty="0"/>
              <a:t>the blind receive their sight </a:t>
            </a:r>
            <a:r>
              <a:rPr lang="en-US" dirty="0"/>
              <a:t>and </a:t>
            </a:r>
            <a:r>
              <a:rPr lang="en-US" b="1" i="1" u="sng" dirty="0"/>
              <a:t>the lame walk</a:t>
            </a:r>
            <a:r>
              <a:rPr lang="en-US" dirty="0"/>
              <a:t>, </a:t>
            </a:r>
            <a:r>
              <a:rPr lang="en-US" b="1" i="1" u="sng" dirty="0"/>
              <a:t>lepers are cleansed </a:t>
            </a:r>
            <a:r>
              <a:rPr lang="en-US" dirty="0"/>
              <a:t>and </a:t>
            </a:r>
            <a:r>
              <a:rPr lang="en-US" b="1" i="1" u="sng" dirty="0"/>
              <a:t>the deaf hear</a:t>
            </a:r>
            <a:r>
              <a:rPr lang="en-US" dirty="0"/>
              <a:t>, and </a:t>
            </a:r>
            <a:r>
              <a:rPr lang="en-US" b="1" i="1" u="sng" dirty="0"/>
              <a:t>the dead are raised up</a:t>
            </a:r>
            <a:r>
              <a:rPr lang="en-US" dirty="0"/>
              <a:t>, and </a:t>
            </a:r>
            <a:r>
              <a:rPr lang="en-US" b="1" i="1" u="sng" dirty="0"/>
              <a:t>the poor have good news preached to them</a:t>
            </a:r>
            <a:r>
              <a:rPr lang="en-US" dirty="0"/>
              <a:t>. And </a:t>
            </a:r>
            <a:r>
              <a:rPr lang="en-US" b="1" i="1" u="sng" dirty="0"/>
              <a:t>blessed is the one who is not offended by me</a:t>
            </a:r>
            <a:r>
              <a:rPr lang="en-US" dirty="0"/>
              <a:t>.”</a:t>
            </a:r>
          </a:p>
          <a:p>
            <a:pPr marL="0" indent="0">
              <a:buNone/>
            </a:pPr>
            <a:endParaRPr lang="en-US" dirty="0"/>
          </a:p>
          <a:p>
            <a:pPr marL="0" indent="0">
              <a:buNone/>
            </a:pPr>
            <a:r>
              <a:rPr lang="en-US" dirty="0"/>
              <a:t>Matthew 11:2-6</a:t>
            </a:r>
          </a:p>
        </p:txBody>
      </p:sp>
      <p:grpSp>
        <p:nvGrpSpPr>
          <p:cNvPr id="8" name="Group 7">
            <a:extLst>
              <a:ext uri="{FF2B5EF4-FFF2-40B4-BE49-F238E27FC236}">
                <a16:creationId xmlns:a16="http://schemas.microsoft.com/office/drawing/2014/main" id="{4EAB565D-96B4-475C-AA98-11D258A80FED}"/>
              </a:ext>
            </a:extLst>
          </p:cNvPr>
          <p:cNvGrpSpPr/>
          <p:nvPr/>
        </p:nvGrpSpPr>
        <p:grpSpPr>
          <a:xfrm>
            <a:off x="-1" y="0"/>
            <a:ext cx="9144001" cy="895350"/>
            <a:chOff x="-1" y="0"/>
            <a:chExt cx="9144001" cy="895350"/>
          </a:xfrm>
        </p:grpSpPr>
        <p:pic>
          <p:nvPicPr>
            <p:cNvPr id="4" name="Picture 3">
              <a:extLst>
                <a:ext uri="{FF2B5EF4-FFF2-40B4-BE49-F238E27FC236}">
                  <a16:creationId xmlns:a16="http://schemas.microsoft.com/office/drawing/2014/main" id="{C7D370A7-536B-48DB-B079-FD6AE2810D27}"/>
                </a:ext>
              </a:extLst>
            </p:cNvPr>
            <p:cNvPicPr>
              <a:picLocks noChangeAspect="1"/>
            </p:cNvPicPr>
            <p:nvPr/>
          </p:nvPicPr>
          <p:blipFill>
            <a:blip r:embed="rId2"/>
            <a:stretch>
              <a:fillRect/>
            </a:stretch>
          </p:blipFill>
          <p:spPr>
            <a:xfrm>
              <a:off x="3076575" y="0"/>
              <a:ext cx="6067425" cy="895350"/>
            </a:xfrm>
            <a:prstGeom prst="rect">
              <a:avLst/>
            </a:prstGeom>
          </p:spPr>
        </p:pic>
        <p:sp>
          <p:nvSpPr>
            <p:cNvPr id="5" name="Rectangle 4">
              <a:extLst>
                <a:ext uri="{FF2B5EF4-FFF2-40B4-BE49-F238E27FC236}">
                  <a16:creationId xmlns:a16="http://schemas.microsoft.com/office/drawing/2014/main" id="{9B7474B1-3CDB-4939-92C3-0DFAC6F64554}"/>
                </a:ext>
              </a:extLst>
            </p:cNvPr>
            <p:cNvSpPr/>
            <p:nvPr/>
          </p:nvSpPr>
          <p:spPr>
            <a:xfrm>
              <a:off x="-1" y="0"/>
              <a:ext cx="3076575" cy="895350"/>
            </a:xfrm>
            <a:prstGeom prst="rect">
              <a:avLst/>
            </a:prstGeom>
            <a:solidFill>
              <a:srgbClr val="EF64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93494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805111"/>
            <a:ext cx="7886700" cy="3885015"/>
          </a:xfrm>
        </p:spPr>
        <p:txBody>
          <a:bodyPr>
            <a:normAutofit/>
          </a:bodyPr>
          <a:lstStyle/>
          <a:p>
            <a:pPr marL="0" indent="0">
              <a:buNone/>
            </a:pPr>
            <a:r>
              <a:rPr lang="en-US" sz="3200" dirty="0"/>
              <a:t>I have said these things to you, </a:t>
            </a:r>
            <a:r>
              <a:rPr lang="en-US" sz="3200" b="1" i="1" u="sng" dirty="0"/>
              <a:t>that in me you may have peace</a:t>
            </a:r>
            <a:r>
              <a:rPr lang="en-US" sz="3200" dirty="0"/>
              <a:t>. In the world you will have tribulation. </a:t>
            </a:r>
            <a:r>
              <a:rPr lang="en-US" sz="3200" b="1" i="1" u="sng" dirty="0"/>
              <a:t>But take heart; I have overcome the world</a:t>
            </a:r>
            <a:r>
              <a:rPr lang="en-US" sz="3200" dirty="0"/>
              <a:t>.</a:t>
            </a:r>
          </a:p>
          <a:p>
            <a:pPr marL="0" indent="0">
              <a:buNone/>
            </a:pPr>
            <a:endParaRPr lang="en-US" sz="3200" dirty="0"/>
          </a:p>
          <a:p>
            <a:pPr marL="0" indent="0">
              <a:buNone/>
            </a:pPr>
            <a:r>
              <a:rPr lang="en-US" sz="3200" dirty="0"/>
              <a:t>John 16:33</a:t>
            </a:r>
          </a:p>
        </p:txBody>
      </p:sp>
      <p:grpSp>
        <p:nvGrpSpPr>
          <p:cNvPr id="6" name="Group 5">
            <a:extLst>
              <a:ext uri="{FF2B5EF4-FFF2-40B4-BE49-F238E27FC236}">
                <a16:creationId xmlns:a16="http://schemas.microsoft.com/office/drawing/2014/main" id="{49022DFE-325D-4A52-B167-F2974D719973}"/>
              </a:ext>
            </a:extLst>
          </p:cNvPr>
          <p:cNvGrpSpPr/>
          <p:nvPr/>
        </p:nvGrpSpPr>
        <p:grpSpPr>
          <a:xfrm>
            <a:off x="-1" y="0"/>
            <a:ext cx="9144001" cy="895350"/>
            <a:chOff x="-1" y="0"/>
            <a:chExt cx="9144001" cy="895350"/>
          </a:xfrm>
        </p:grpSpPr>
        <p:pic>
          <p:nvPicPr>
            <p:cNvPr id="7" name="Picture 6">
              <a:extLst>
                <a:ext uri="{FF2B5EF4-FFF2-40B4-BE49-F238E27FC236}">
                  <a16:creationId xmlns:a16="http://schemas.microsoft.com/office/drawing/2014/main" id="{37ABE99B-277E-4B83-B0DF-25C910F98581}"/>
                </a:ext>
              </a:extLst>
            </p:cNvPr>
            <p:cNvPicPr>
              <a:picLocks noChangeAspect="1"/>
            </p:cNvPicPr>
            <p:nvPr/>
          </p:nvPicPr>
          <p:blipFill>
            <a:blip r:embed="rId2"/>
            <a:stretch>
              <a:fillRect/>
            </a:stretch>
          </p:blipFill>
          <p:spPr>
            <a:xfrm>
              <a:off x="3076575" y="0"/>
              <a:ext cx="6067425" cy="895350"/>
            </a:xfrm>
            <a:prstGeom prst="rect">
              <a:avLst/>
            </a:prstGeom>
          </p:spPr>
        </p:pic>
        <p:sp>
          <p:nvSpPr>
            <p:cNvPr id="8" name="Rectangle 7">
              <a:extLst>
                <a:ext uri="{FF2B5EF4-FFF2-40B4-BE49-F238E27FC236}">
                  <a16:creationId xmlns:a16="http://schemas.microsoft.com/office/drawing/2014/main" id="{A6EE82AF-0D96-43EF-8F61-D51304A2E731}"/>
                </a:ext>
              </a:extLst>
            </p:cNvPr>
            <p:cNvSpPr/>
            <p:nvPr/>
          </p:nvSpPr>
          <p:spPr>
            <a:xfrm>
              <a:off x="-1" y="0"/>
              <a:ext cx="3076575" cy="895350"/>
            </a:xfrm>
            <a:prstGeom prst="rect">
              <a:avLst/>
            </a:prstGeom>
            <a:solidFill>
              <a:srgbClr val="EF64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a:extLst>
              <a:ext uri="{FF2B5EF4-FFF2-40B4-BE49-F238E27FC236}">
                <a16:creationId xmlns:a16="http://schemas.microsoft.com/office/drawing/2014/main" id="{5C0BC797-4811-4215-959C-06E0515F3831}"/>
              </a:ext>
            </a:extLst>
          </p:cNvPr>
          <p:cNvSpPr/>
          <p:nvPr/>
        </p:nvSpPr>
        <p:spPr>
          <a:xfrm>
            <a:off x="211901" y="158929"/>
            <a:ext cx="2481770" cy="707886"/>
          </a:xfrm>
          <a:prstGeom prst="rect">
            <a:avLst/>
          </a:prstGeom>
        </p:spPr>
        <p:txBody>
          <a:bodyPr wrap="none">
            <a:spAutoFit/>
          </a:bodyPr>
          <a:lstStyle/>
          <a:p>
            <a:r>
              <a:rPr lang="en-US" sz="4000" b="1" dirty="0">
                <a:solidFill>
                  <a:schemeClr val="bg1"/>
                </a:solidFill>
                <a:latin typeface="Papyrus" panose="03070502060502030205" pitchFamily="66" charset="0"/>
              </a:rPr>
              <a:t>What is </a:t>
            </a:r>
            <a:r>
              <a:rPr lang="en-US" sz="4000" b="1" i="1" u="sng" dirty="0">
                <a:solidFill>
                  <a:schemeClr val="bg1"/>
                </a:solidFill>
                <a:latin typeface="Papyrus" panose="03070502060502030205" pitchFamily="66" charset="0"/>
              </a:rPr>
              <a:t>it</a:t>
            </a:r>
            <a:r>
              <a:rPr lang="en-US" sz="4000" b="1" dirty="0">
                <a:solidFill>
                  <a:schemeClr val="bg1"/>
                </a:solidFill>
                <a:latin typeface="Papyrus" panose="03070502060502030205" pitchFamily="66" charset="0"/>
              </a:rPr>
              <a:t>?</a:t>
            </a:r>
          </a:p>
        </p:txBody>
      </p:sp>
    </p:spTree>
    <p:extLst>
      <p:ext uri="{BB962C8B-B14F-4D97-AF65-F5344CB8AC3E}">
        <p14:creationId xmlns:p14="http://schemas.microsoft.com/office/powerpoint/2010/main" val="3470633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648763"/>
            <a:ext cx="7886700" cy="4467768"/>
          </a:xfrm>
        </p:spPr>
        <p:txBody>
          <a:bodyPr>
            <a:normAutofit lnSpcReduction="10000"/>
          </a:bodyPr>
          <a:lstStyle/>
          <a:p>
            <a:pPr marL="0" indent="0">
              <a:buNone/>
            </a:pPr>
            <a:r>
              <a:rPr lang="en-US" dirty="0"/>
              <a:t>For </a:t>
            </a:r>
            <a:r>
              <a:rPr lang="en-US" b="1" i="1" u="sng" dirty="0"/>
              <a:t>the grace of God </a:t>
            </a:r>
            <a:r>
              <a:rPr lang="en-US" dirty="0"/>
              <a:t>has appeared, </a:t>
            </a:r>
            <a:r>
              <a:rPr lang="en-US" b="1" i="1" u="sng" dirty="0"/>
              <a:t>bringing salvation for all people</a:t>
            </a:r>
            <a:r>
              <a:rPr lang="en-US" dirty="0"/>
              <a:t>, training us to renounce ungodliness and worldly passions, and to live self-controlled, upright, and godly lives in the present age, waiting for </a:t>
            </a:r>
            <a:r>
              <a:rPr lang="en-US" b="1" i="1" u="sng" dirty="0"/>
              <a:t>our blessed hope</a:t>
            </a:r>
            <a:r>
              <a:rPr lang="en-US" dirty="0"/>
              <a:t>, the </a:t>
            </a:r>
            <a:r>
              <a:rPr lang="en-US" b="1" i="1" u="sng" dirty="0"/>
              <a:t>appearing of the glory of our great God and Savior Jesus Christ</a:t>
            </a:r>
            <a:r>
              <a:rPr lang="en-US" dirty="0"/>
              <a:t>, who gave himself for us to redeem us from all lawlessness and to purify for himself a people for his own possession who are zealous for good works.</a:t>
            </a:r>
          </a:p>
          <a:p>
            <a:pPr marL="0" indent="0">
              <a:buNone/>
            </a:pPr>
            <a:endParaRPr lang="en-US" dirty="0"/>
          </a:p>
          <a:p>
            <a:pPr marL="0" indent="0">
              <a:buNone/>
            </a:pPr>
            <a:r>
              <a:rPr lang="en-US" dirty="0"/>
              <a:t>Titus 2:11-14</a:t>
            </a:r>
          </a:p>
        </p:txBody>
      </p:sp>
      <p:grpSp>
        <p:nvGrpSpPr>
          <p:cNvPr id="6" name="Group 5">
            <a:extLst>
              <a:ext uri="{FF2B5EF4-FFF2-40B4-BE49-F238E27FC236}">
                <a16:creationId xmlns:a16="http://schemas.microsoft.com/office/drawing/2014/main" id="{49022DFE-325D-4A52-B167-F2974D719973}"/>
              </a:ext>
            </a:extLst>
          </p:cNvPr>
          <p:cNvGrpSpPr/>
          <p:nvPr/>
        </p:nvGrpSpPr>
        <p:grpSpPr>
          <a:xfrm>
            <a:off x="-1" y="0"/>
            <a:ext cx="9144001" cy="895350"/>
            <a:chOff x="-1" y="0"/>
            <a:chExt cx="9144001" cy="895350"/>
          </a:xfrm>
        </p:grpSpPr>
        <p:pic>
          <p:nvPicPr>
            <p:cNvPr id="7" name="Picture 6">
              <a:extLst>
                <a:ext uri="{FF2B5EF4-FFF2-40B4-BE49-F238E27FC236}">
                  <a16:creationId xmlns:a16="http://schemas.microsoft.com/office/drawing/2014/main" id="{37ABE99B-277E-4B83-B0DF-25C910F98581}"/>
                </a:ext>
              </a:extLst>
            </p:cNvPr>
            <p:cNvPicPr>
              <a:picLocks noChangeAspect="1"/>
            </p:cNvPicPr>
            <p:nvPr/>
          </p:nvPicPr>
          <p:blipFill>
            <a:blip r:embed="rId2"/>
            <a:stretch>
              <a:fillRect/>
            </a:stretch>
          </p:blipFill>
          <p:spPr>
            <a:xfrm>
              <a:off x="3076575" y="0"/>
              <a:ext cx="6067425" cy="895350"/>
            </a:xfrm>
            <a:prstGeom prst="rect">
              <a:avLst/>
            </a:prstGeom>
          </p:spPr>
        </p:pic>
        <p:sp>
          <p:nvSpPr>
            <p:cNvPr id="8" name="Rectangle 7">
              <a:extLst>
                <a:ext uri="{FF2B5EF4-FFF2-40B4-BE49-F238E27FC236}">
                  <a16:creationId xmlns:a16="http://schemas.microsoft.com/office/drawing/2014/main" id="{A6EE82AF-0D96-43EF-8F61-D51304A2E731}"/>
                </a:ext>
              </a:extLst>
            </p:cNvPr>
            <p:cNvSpPr/>
            <p:nvPr/>
          </p:nvSpPr>
          <p:spPr>
            <a:xfrm>
              <a:off x="-1" y="0"/>
              <a:ext cx="3076575" cy="895350"/>
            </a:xfrm>
            <a:prstGeom prst="rect">
              <a:avLst/>
            </a:prstGeom>
            <a:solidFill>
              <a:srgbClr val="EF64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a:extLst>
              <a:ext uri="{FF2B5EF4-FFF2-40B4-BE49-F238E27FC236}">
                <a16:creationId xmlns:a16="http://schemas.microsoft.com/office/drawing/2014/main" id="{5C0BC797-4811-4215-959C-06E0515F3831}"/>
              </a:ext>
            </a:extLst>
          </p:cNvPr>
          <p:cNvSpPr/>
          <p:nvPr/>
        </p:nvSpPr>
        <p:spPr>
          <a:xfrm>
            <a:off x="211901" y="158929"/>
            <a:ext cx="2481770" cy="707886"/>
          </a:xfrm>
          <a:prstGeom prst="rect">
            <a:avLst/>
          </a:prstGeom>
        </p:spPr>
        <p:txBody>
          <a:bodyPr wrap="none">
            <a:spAutoFit/>
          </a:bodyPr>
          <a:lstStyle/>
          <a:p>
            <a:r>
              <a:rPr lang="en-US" sz="4000" b="1" dirty="0">
                <a:solidFill>
                  <a:schemeClr val="bg1"/>
                </a:solidFill>
                <a:latin typeface="Papyrus" panose="03070502060502030205" pitchFamily="66" charset="0"/>
              </a:rPr>
              <a:t>What is </a:t>
            </a:r>
            <a:r>
              <a:rPr lang="en-US" sz="4000" b="1" i="1" u="sng" dirty="0">
                <a:solidFill>
                  <a:schemeClr val="bg1"/>
                </a:solidFill>
                <a:latin typeface="Papyrus" panose="03070502060502030205" pitchFamily="66" charset="0"/>
              </a:rPr>
              <a:t>it</a:t>
            </a:r>
            <a:r>
              <a:rPr lang="en-US" sz="4000" b="1" dirty="0">
                <a:solidFill>
                  <a:schemeClr val="bg1"/>
                </a:solidFill>
                <a:latin typeface="Papyrus" panose="03070502060502030205" pitchFamily="66" charset="0"/>
              </a:rPr>
              <a:t>?</a:t>
            </a:r>
          </a:p>
        </p:txBody>
      </p:sp>
    </p:spTree>
    <p:extLst>
      <p:ext uri="{BB962C8B-B14F-4D97-AF65-F5344CB8AC3E}">
        <p14:creationId xmlns:p14="http://schemas.microsoft.com/office/powerpoint/2010/main" val="2282813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1DD678CA-BEC1-4DC3-A65A-2EF4B57E73C2}"/>
              </a:ext>
            </a:extLst>
          </p:cNvPr>
          <p:cNvGrpSpPr/>
          <p:nvPr/>
        </p:nvGrpSpPr>
        <p:grpSpPr>
          <a:xfrm>
            <a:off x="0" y="-1399"/>
            <a:ext cx="9144001" cy="895350"/>
            <a:chOff x="-1" y="0"/>
            <a:chExt cx="9144001" cy="895350"/>
          </a:xfrm>
        </p:grpSpPr>
        <p:pic>
          <p:nvPicPr>
            <p:cNvPr id="8" name="Picture 7">
              <a:extLst>
                <a:ext uri="{FF2B5EF4-FFF2-40B4-BE49-F238E27FC236}">
                  <a16:creationId xmlns:a16="http://schemas.microsoft.com/office/drawing/2014/main" id="{27B4ED4A-D346-4ACE-93DC-6639FCDC265B}"/>
                </a:ext>
              </a:extLst>
            </p:cNvPr>
            <p:cNvPicPr>
              <a:picLocks noChangeAspect="1"/>
            </p:cNvPicPr>
            <p:nvPr/>
          </p:nvPicPr>
          <p:blipFill>
            <a:blip r:embed="rId2"/>
            <a:stretch>
              <a:fillRect/>
            </a:stretch>
          </p:blipFill>
          <p:spPr>
            <a:xfrm>
              <a:off x="3076575" y="0"/>
              <a:ext cx="6067425" cy="895350"/>
            </a:xfrm>
            <a:prstGeom prst="rect">
              <a:avLst/>
            </a:prstGeom>
          </p:spPr>
        </p:pic>
        <p:sp>
          <p:nvSpPr>
            <p:cNvPr id="9" name="Rectangle 8">
              <a:extLst>
                <a:ext uri="{FF2B5EF4-FFF2-40B4-BE49-F238E27FC236}">
                  <a16:creationId xmlns:a16="http://schemas.microsoft.com/office/drawing/2014/main" id="{A9C500C3-5824-414B-BE9B-719DB013DC3F}"/>
                </a:ext>
              </a:extLst>
            </p:cNvPr>
            <p:cNvSpPr/>
            <p:nvPr/>
          </p:nvSpPr>
          <p:spPr>
            <a:xfrm>
              <a:off x="-1" y="0"/>
              <a:ext cx="3076575" cy="895350"/>
            </a:xfrm>
            <a:prstGeom prst="rect">
              <a:avLst/>
            </a:prstGeom>
            <a:solidFill>
              <a:srgbClr val="EF64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Rectangle 9">
            <a:extLst>
              <a:ext uri="{FF2B5EF4-FFF2-40B4-BE49-F238E27FC236}">
                <a16:creationId xmlns:a16="http://schemas.microsoft.com/office/drawing/2014/main" id="{642D3C88-8BC1-48ED-ADE0-28BF1EA3520C}"/>
              </a:ext>
            </a:extLst>
          </p:cNvPr>
          <p:cNvSpPr/>
          <p:nvPr/>
        </p:nvSpPr>
        <p:spPr>
          <a:xfrm>
            <a:off x="211901" y="158929"/>
            <a:ext cx="2481770" cy="707886"/>
          </a:xfrm>
          <a:prstGeom prst="rect">
            <a:avLst/>
          </a:prstGeom>
        </p:spPr>
        <p:txBody>
          <a:bodyPr wrap="none">
            <a:spAutoFit/>
          </a:bodyPr>
          <a:lstStyle/>
          <a:p>
            <a:r>
              <a:rPr lang="en-US" sz="4000" b="1" dirty="0">
                <a:solidFill>
                  <a:schemeClr val="bg1"/>
                </a:solidFill>
                <a:latin typeface="Papyrus" panose="03070502060502030205" pitchFamily="66" charset="0"/>
              </a:rPr>
              <a:t>What is </a:t>
            </a:r>
            <a:r>
              <a:rPr lang="en-US" sz="4000" b="1" i="1" u="sng" dirty="0">
                <a:solidFill>
                  <a:schemeClr val="bg1"/>
                </a:solidFill>
                <a:latin typeface="Papyrus" panose="03070502060502030205" pitchFamily="66" charset="0"/>
              </a:rPr>
              <a:t>it</a:t>
            </a:r>
            <a:r>
              <a:rPr lang="en-US" sz="4000" b="1" dirty="0">
                <a:solidFill>
                  <a:schemeClr val="bg1"/>
                </a:solidFill>
                <a:latin typeface="Papyrus" panose="03070502060502030205" pitchFamily="66" charset="0"/>
              </a:rPr>
              <a:t>?</a:t>
            </a:r>
          </a:p>
        </p:txBody>
      </p:sp>
      <p:sp>
        <p:nvSpPr>
          <p:cNvPr id="11" name="Content Placeholder 5">
            <a:extLst>
              <a:ext uri="{FF2B5EF4-FFF2-40B4-BE49-F238E27FC236}">
                <a16:creationId xmlns:a16="http://schemas.microsoft.com/office/drawing/2014/main" id="{B42382D3-8CB4-4018-9FDA-F221B0B8331F}"/>
              </a:ext>
            </a:extLst>
          </p:cNvPr>
          <p:cNvSpPr>
            <a:spLocks noGrp="1"/>
          </p:cNvSpPr>
          <p:nvPr>
            <p:ph idx="1"/>
          </p:nvPr>
        </p:nvSpPr>
        <p:spPr>
          <a:xfrm>
            <a:off x="541283" y="2060953"/>
            <a:ext cx="7974067" cy="4284175"/>
          </a:xfrm>
        </p:spPr>
        <p:txBody>
          <a:bodyPr>
            <a:normAutofit/>
          </a:bodyPr>
          <a:lstStyle/>
          <a:p>
            <a:pPr marL="0" indent="0">
              <a:buNone/>
            </a:pPr>
            <a:r>
              <a:rPr lang="en-US" sz="3200" dirty="0"/>
              <a:t>But thanks be to God, who gives us </a:t>
            </a:r>
            <a:r>
              <a:rPr lang="en-US" sz="3200" b="1" i="1" u="sng" dirty="0"/>
              <a:t>the victory through our Lord Jesus Christ</a:t>
            </a:r>
            <a:r>
              <a:rPr lang="en-US" sz="3200" dirty="0"/>
              <a:t>.</a:t>
            </a:r>
          </a:p>
          <a:p>
            <a:pPr marL="0" indent="0">
              <a:buNone/>
            </a:pPr>
            <a:br>
              <a:rPr lang="en-US" sz="3200" dirty="0"/>
            </a:br>
            <a:r>
              <a:rPr lang="en-US" sz="3200" dirty="0"/>
              <a:t>1 Corinthians 15:57</a:t>
            </a:r>
          </a:p>
        </p:txBody>
      </p:sp>
    </p:spTree>
    <p:extLst>
      <p:ext uri="{BB962C8B-B14F-4D97-AF65-F5344CB8AC3E}">
        <p14:creationId xmlns:p14="http://schemas.microsoft.com/office/powerpoint/2010/main" val="4152878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4E2FF8E7-E73E-4558-97D6-AD2DBCD8F4CC}"/>
              </a:ext>
            </a:extLst>
          </p:cNvPr>
          <p:cNvSpPr>
            <a:spLocks noGrp="1"/>
          </p:cNvSpPr>
          <p:nvPr>
            <p:ph idx="1"/>
          </p:nvPr>
        </p:nvSpPr>
        <p:spPr>
          <a:xfrm>
            <a:off x="541283" y="1369231"/>
            <a:ext cx="7974067" cy="4975897"/>
          </a:xfrm>
        </p:spPr>
        <p:txBody>
          <a:bodyPr>
            <a:normAutofit/>
          </a:bodyPr>
          <a:lstStyle/>
          <a:p>
            <a:pPr marL="0" indent="0">
              <a:buNone/>
            </a:pPr>
            <a:r>
              <a:rPr lang="en-US" dirty="0"/>
              <a:t>The </a:t>
            </a:r>
            <a:r>
              <a:rPr lang="en-US" b="1" i="1" u="sng" dirty="0"/>
              <a:t>kingdom of heaven is like treasure</a:t>
            </a:r>
            <a:r>
              <a:rPr lang="en-US" dirty="0"/>
              <a:t> hidden in a field, which a man found and covered up. Then in his joy he goes and </a:t>
            </a:r>
            <a:r>
              <a:rPr lang="en-US" b="1" i="1" u="sng" dirty="0"/>
              <a:t>sells all that he has and buys that field</a:t>
            </a:r>
            <a:r>
              <a:rPr lang="en-US" dirty="0"/>
              <a:t>.</a:t>
            </a:r>
          </a:p>
          <a:p>
            <a:pPr marL="0" indent="0">
              <a:buNone/>
            </a:pPr>
            <a:endParaRPr lang="en-US" dirty="0"/>
          </a:p>
          <a:p>
            <a:pPr marL="0" indent="0">
              <a:buNone/>
            </a:pPr>
            <a:r>
              <a:rPr lang="en-US" dirty="0"/>
              <a:t>“Again, the </a:t>
            </a:r>
            <a:r>
              <a:rPr lang="en-US" b="1" i="1" u="sng" dirty="0"/>
              <a:t>kingdom of heaven is like a merchant in search of fine pearls</a:t>
            </a:r>
            <a:r>
              <a:rPr lang="en-US" dirty="0"/>
              <a:t>, who, on finding one pearl of great value, went and </a:t>
            </a:r>
            <a:r>
              <a:rPr lang="en-US" b="1" i="1" u="sng" dirty="0"/>
              <a:t>sold all that he had and bought it</a:t>
            </a:r>
            <a:r>
              <a:rPr lang="en-US" dirty="0"/>
              <a:t>.</a:t>
            </a:r>
          </a:p>
          <a:p>
            <a:pPr marL="0" indent="0">
              <a:buNone/>
            </a:pPr>
            <a:br>
              <a:rPr lang="en-US" dirty="0"/>
            </a:br>
            <a:r>
              <a:rPr lang="en-US" dirty="0"/>
              <a:t>Matthew 13:44-46</a:t>
            </a:r>
          </a:p>
        </p:txBody>
      </p:sp>
      <p:grpSp>
        <p:nvGrpSpPr>
          <p:cNvPr id="7" name="Group 6">
            <a:extLst>
              <a:ext uri="{FF2B5EF4-FFF2-40B4-BE49-F238E27FC236}">
                <a16:creationId xmlns:a16="http://schemas.microsoft.com/office/drawing/2014/main" id="{1DD678CA-BEC1-4DC3-A65A-2EF4B57E73C2}"/>
              </a:ext>
            </a:extLst>
          </p:cNvPr>
          <p:cNvGrpSpPr/>
          <p:nvPr/>
        </p:nvGrpSpPr>
        <p:grpSpPr>
          <a:xfrm>
            <a:off x="0" y="-1399"/>
            <a:ext cx="9144001" cy="895350"/>
            <a:chOff x="-1" y="0"/>
            <a:chExt cx="9144001" cy="895350"/>
          </a:xfrm>
        </p:grpSpPr>
        <p:pic>
          <p:nvPicPr>
            <p:cNvPr id="8" name="Picture 7">
              <a:extLst>
                <a:ext uri="{FF2B5EF4-FFF2-40B4-BE49-F238E27FC236}">
                  <a16:creationId xmlns:a16="http://schemas.microsoft.com/office/drawing/2014/main" id="{27B4ED4A-D346-4ACE-93DC-6639FCDC265B}"/>
                </a:ext>
              </a:extLst>
            </p:cNvPr>
            <p:cNvPicPr>
              <a:picLocks noChangeAspect="1"/>
            </p:cNvPicPr>
            <p:nvPr/>
          </p:nvPicPr>
          <p:blipFill>
            <a:blip r:embed="rId2"/>
            <a:stretch>
              <a:fillRect/>
            </a:stretch>
          </p:blipFill>
          <p:spPr>
            <a:xfrm>
              <a:off x="3076575" y="0"/>
              <a:ext cx="6067425" cy="895350"/>
            </a:xfrm>
            <a:prstGeom prst="rect">
              <a:avLst/>
            </a:prstGeom>
          </p:spPr>
        </p:pic>
        <p:sp>
          <p:nvSpPr>
            <p:cNvPr id="9" name="Rectangle 8">
              <a:extLst>
                <a:ext uri="{FF2B5EF4-FFF2-40B4-BE49-F238E27FC236}">
                  <a16:creationId xmlns:a16="http://schemas.microsoft.com/office/drawing/2014/main" id="{A9C500C3-5824-414B-BE9B-719DB013DC3F}"/>
                </a:ext>
              </a:extLst>
            </p:cNvPr>
            <p:cNvSpPr/>
            <p:nvPr/>
          </p:nvSpPr>
          <p:spPr>
            <a:xfrm>
              <a:off x="-1" y="0"/>
              <a:ext cx="3076575" cy="895350"/>
            </a:xfrm>
            <a:prstGeom prst="rect">
              <a:avLst/>
            </a:prstGeom>
            <a:solidFill>
              <a:srgbClr val="EF64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Rectangle 9">
            <a:extLst>
              <a:ext uri="{FF2B5EF4-FFF2-40B4-BE49-F238E27FC236}">
                <a16:creationId xmlns:a16="http://schemas.microsoft.com/office/drawing/2014/main" id="{642D3C88-8BC1-48ED-ADE0-28BF1EA3520C}"/>
              </a:ext>
            </a:extLst>
          </p:cNvPr>
          <p:cNvSpPr/>
          <p:nvPr/>
        </p:nvSpPr>
        <p:spPr>
          <a:xfrm>
            <a:off x="211901" y="158929"/>
            <a:ext cx="4033476" cy="707886"/>
          </a:xfrm>
          <a:prstGeom prst="rect">
            <a:avLst/>
          </a:prstGeom>
        </p:spPr>
        <p:txBody>
          <a:bodyPr wrap="none">
            <a:spAutoFit/>
          </a:bodyPr>
          <a:lstStyle/>
          <a:p>
            <a:r>
              <a:rPr lang="en-US" sz="4000" b="1" dirty="0">
                <a:solidFill>
                  <a:schemeClr val="bg1"/>
                </a:solidFill>
                <a:latin typeface="Papyrus" panose="03070502060502030205" pitchFamily="66" charset="0"/>
              </a:rPr>
              <a:t>What is it’s </a:t>
            </a:r>
            <a:r>
              <a:rPr lang="en-US" sz="4000" b="1" i="1" u="sng" dirty="0">
                <a:solidFill>
                  <a:schemeClr val="bg1"/>
                </a:solidFill>
                <a:latin typeface="Papyrus" panose="03070502060502030205" pitchFamily="66" charset="0"/>
              </a:rPr>
              <a:t>value</a:t>
            </a:r>
            <a:r>
              <a:rPr lang="en-US" sz="4000" b="1" dirty="0">
                <a:solidFill>
                  <a:schemeClr val="bg1"/>
                </a:solidFill>
                <a:latin typeface="Papyrus" panose="03070502060502030205" pitchFamily="66" charset="0"/>
              </a:rPr>
              <a:t>?</a:t>
            </a:r>
          </a:p>
        </p:txBody>
      </p:sp>
    </p:spTree>
    <p:extLst>
      <p:ext uri="{BB962C8B-B14F-4D97-AF65-F5344CB8AC3E}">
        <p14:creationId xmlns:p14="http://schemas.microsoft.com/office/powerpoint/2010/main" val="2085347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4E2FF8E7-E73E-4558-97D6-AD2DBCD8F4CC}"/>
              </a:ext>
            </a:extLst>
          </p:cNvPr>
          <p:cNvSpPr>
            <a:spLocks noGrp="1"/>
          </p:cNvSpPr>
          <p:nvPr>
            <p:ph idx="1"/>
          </p:nvPr>
        </p:nvSpPr>
        <p:spPr>
          <a:xfrm>
            <a:off x="541283" y="1369231"/>
            <a:ext cx="7974067" cy="4975897"/>
          </a:xfrm>
        </p:spPr>
        <p:txBody>
          <a:bodyPr>
            <a:normAutofit fontScale="92500" lnSpcReduction="10000"/>
          </a:bodyPr>
          <a:lstStyle/>
          <a:p>
            <a:pPr marL="0" indent="0">
              <a:buNone/>
            </a:pPr>
            <a:r>
              <a:rPr lang="en-US" b="1" i="1" u="sng" dirty="0"/>
              <a:t>For while we were still weak, at the right time Christ died for the ungodly.</a:t>
            </a:r>
            <a:r>
              <a:rPr lang="en-US" dirty="0"/>
              <a:t> For one will scarcely die for a righteous person—though perhaps for a good person one would dare even to die— but </a:t>
            </a:r>
            <a:r>
              <a:rPr lang="en-US" b="1" i="1" u="sng" dirty="0"/>
              <a:t>God shows his love for us in that while we were still sinners, Christ died for us</a:t>
            </a:r>
            <a:r>
              <a:rPr lang="en-US" dirty="0"/>
              <a:t>. </a:t>
            </a:r>
          </a:p>
          <a:p>
            <a:pPr marL="0" indent="0">
              <a:buNone/>
            </a:pPr>
            <a:r>
              <a:rPr lang="en-US" dirty="0"/>
              <a:t>Since, therefore, we have now been justified by his blood, much more shall we be saved by him from the wrath of God. For if while we were enemies we were reconciled to God by the death of his Son, much more, now that we are reconciled, shall we be saved by his life. </a:t>
            </a:r>
            <a:r>
              <a:rPr lang="en-US" b="1" i="1" u="sng" dirty="0"/>
              <a:t>More than that, we also rejoice in God through our Lord Jesus Christ, through whom we have now received reconciliation</a:t>
            </a:r>
            <a:r>
              <a:rPr lang="en-US" dirty="0"/>
              <a:t>.</a:t>
            </a:r>
          </a:p>
          <a:p>
            <a:pPr marL="0" indent="0">
              <a:buNone/>
            </a:pPr>
            <a:br>
              <a:rPr lang="en-US" dirty="0"/>
            </a:br>
            <a:r>
              <a:rPr lang="en-US" dirty="0"/>
              <a:t>Romans 5:6-11</a:t>
            </a:r>
          </a:p>
        </p:txBody>
      </p:sp>
      <p:grpSp>
        <p:nvGrpSpPr>
          <p:cNvPr id="7" name="Group 6">
            <a:extLst>
              <a:ext uri="{FF2B5EF4-FFF2-40B4-BE49-F238E27FC236}">
                <a16:creationId xmlns:a16="http://schemas.microsoft.com/office/drawing/2014/main" id="{1DD678CA-BEC1-4DC3-A65A-2EF4B57E73C2}"/>
              </a:ext>
            </a:extLst>
          </p:cNvPr>
          <p:cNvGrpSpPr/>
          <p:nvPr/>
        </p:nvGrpSpPr>
        <p:grpSpPr>
          <a:xfrm>
            <a:off x="0" y="-1399"/>
            <a:ext cx="9144001" cy="895350"/>
            <a:chOff x="-1" y="0"/>
            <a:chExt cx="9144001" cy="895350"/>
          </a:xfrm>
        </p:grpSpPr>
        <p:pic>
          <p:nvPicPr>
            <p:cNvPr id="8" name="Picture 7">
              <a:extLst>
                <a:ext uri="{FF2B5EF4-FFF2-40B4-BE49-F238E27FC236}">
                  <a16:creationId xmlns:a16="http://schemas.microsoft.com/office/drawing/2014/main" id="{27B4ED4A-D346-4ACE-93DC-6639FCDC265B}"/>
                </a:ext>
              </a:extLst>
            </p:cNvPr>
            <p:cNvPicPr>
              <a:picLocks noChangeAspect="1"/>
            </p:cNvPicPr>
            <p:nvPr/>
          </p:nvPicPr>
          <p:blipFill>
            <a:blip r:embed="rId2"/>
            <a:stretch>
              <a:fillRect/>
            </a:stretch>
          </p:blipFill>
          <p:spPr>
            <a:xfrm>
              <a:off x="3076575" y="0"/>
              <a:ext cx="6067425" cy="895350"/>
            </a:xfrm>
            <a:prstGeom prst="rect">
              <a:avLst/>
            </a:prstGeom>
          </p:spPr>
        </p:pic>
        <p:sp>
          <p:nvSpPr>
            <p:cNvPr id="9" name="Rectangle 8">
              <a:extLst>
                <a:ext uri="{FF2B5EF4-FFF2-40B4-BE49-F238E27FC236}">
                  <a16:creationId xmlns:a16="http://schemas.microsoft.com/office/drawing/2014/main" id="{A9C500C3-5824-414B-BE9B-719DB013DC3F}"/>
                </a:ext>
              </a:extLst>
            </p:cNvPr>
            <p:cNvSpPr/>
            <p:nvPr/>
          </p:nvSpPr>
          <p:spPr>
            <a:xfrm>
              <a:off x="-1" y="0"/>
              <a:ext cx="3076575" cy="895350"/>
            </a:xfrm>
            <a:prstGeom prst="rect">
              <a:avLst/>
            </a:prstGeom>
            <a:solidFill>
              <a:srgbClr val="EF64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Rectangle 9">
            <a:extLst>
              <a:ext uri="{FF2B5EF4-FFF2-40B4-BE49-F238E27FC236}">
                <a16:creationId xmlns:a16="http://schemas.microsoft.com/office/drawing/2014/main" id="{642D3C88-8BC1-48ED-ADE0-28BF1EA3520C}"/>
              </a:ext>
            </a:extLst>
          </p:cNvPr>
          <p:cNvSpPr/>
          <p:nvPr/>
        </p:nvSpPr>
        <p:spPr>
          <a:xfrm>
            <a:off x="211901" y="158929"/>
            <a:ext cx="4397358" cy="707886"/>
          </a:xfrm>
          <a:prstGeom prst="rect">
            <a:avLst/>
          </a:prstGeom>
        </p:spPr>
        <p:txBody>
          <a:bodyPr wrap="none">
            <a:spAutoFit/>
          </a:bodyPr>
          <a:lstStyle/>
          <a:p>
            <a:r>
              <a:rPr lang="en-US" sz="4000" b="1" dirty="0">
                <a:solidFill>
                  <a:schemeClr val="bg1"/>
                </a:solidFill>
                <a:latin typeface="Papyrus" panose="03070502060502030205" pitchFamily="66" charset="0"/>
              </a:rPr>
              <a:t>What is your </a:t>
            </a:r>
            <a:r>
              <a:rPr lang="en-US" sz="4000" b="1" i="1" u="sng" dirty="0">
                <a:solidFill>
                  <a:schemeClr val="bg1"/>
                </a:solidFill>
                <a:latin typeface="Papyrus" panose="03070502060502030205" pitchFamily="66" charset="0"/>
              </a:rPr>
              <a:t>value</a:t>
            </a:r>
            <a:r>
              <a:rPr lang="en-US" sz="4000" b="1" dirty="0">
                <a:solidFill>
                  <a:schemeClr val="bg1"/>
                </a:solidFill>
                <a:latin typeface="Papyrus" panose="03070502060502030205" pitchFamily="66" charset="0"/>
              </a:rPr>
              <a:t>?</a:t>
            </a:r>
          </a:p>
        </p:txBody>
      </p:sp>
    </p:spTree>
    <p:extLst>
      <p:ext uri="{BB962C8B-B14F-4D97-AF65-F5344CB8AC3E}">
        <p14:creationId xmlns:p14="http://schemas.microsoft.com/office/powerpoint/2010/main" val="29035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648763"/>
            <a:ext cx="7886700" cy="4467768"/>
          </a:xfrm>
        </p:spPr>
        <p:txBody>
          <a:bodyPr>
            <a:normAutofit fontScale="85000" lnSpcReduction="10000"/>
          </a:bodyPr>
          <a:lstStyle/>
          <a:p>
            <a:pPr marL="0" indent="0">
              <a:buNone/>
            </a:pPr>
            <a:r>
              <a:rPr lang="en-US" dirty="0"/>
              <a:t>For the grace of God has appeared, bringing salvation for all people, </a:t>
            </a:r>
          </a:p>
          <a:p>
            <a:pPr marL="0" indent="0">
              <a:buNone/>
            </a:pPr>
            <a:r>
              <a:rPr lang="en-US" dirty="0"/>
              <a:t>training us to </a:t>
            </a:r>
            <a:r>
              <a:rPr lang="en-US" b="1" i="1" u="sng" dirty="0"/>
              <a:t>renounce ungodliness and worldly passions</a:t>
            </a:r>
            <a:r>
              <a:rPr lang="en-US" dirty="0"/>
              <a:t>, </a:t>
            </a:r>
          </a:p>
          <a:p>
            <a:pPr marL="0" indent="0">
              <a:buNone/>
            </a:pPr>
            <a:r>
              <a:rPr lang="en-US" dirty="0"/>
              <a:t>and to </a:t>
            </a:r>
            <a:r>
              <a:rPr lang="en-US" b="1" i="1" u="sng" dirty="0"/>
              <a:t>live self-controlled, upright, and godly lives </a:t>
            </a:r>
            <a:r>
              <a:rPr lang="en-US" dirty="0"/>
              <a:t>in the present age, </a:t>
            </a:r>
          </a:p>
          <a:p>
            <a:pPr marL="0" indent="0">
              <a:buNone/>
            </a:pPr>
            <a:r>
              <a:rPr lang="en-US" b="1" i="1" u="sng" dirty="0"/>
              <a:t>waiting for our blessed hope</a:t>
            </a:r>
            <a:r>
              <a:rPr lang="en-US" dirty="0"/>
              <a:t>, the appearing of the glory of our great God and Savior Jesus Christ, </a:t>
            </a:r>
          </a:p>
          <a:p>
            <a:pPr marL="0" indent="0">
              <a:buNone/>
            </a:pPr>
            <a:r>
              <a:rPr lang="en-US" dirty="0"/>
              <a:t>who gave himself for us to redeem us from all lawlessness and to purify for himself a people for his own possession who are zealous for good works.</a:t>
            </a:r>
          </a:p>
          <a:p>
            <a:pPr marL="0" indent="0">
              <a:buNone/>
            </a:pPr>
            <a:endParaRPr lang="en-US" dirty="0"/>
          </a:p>
          <a:p>
            <a:pPr marL="0" indent="0">
              <a:buNone/>
            </a:pPr>
            <a:r>
              <a:rPr lang="en-US" dirty="0"/>
              <a:t>Titus 2:11-14</a:t>
            </a:r>
          </a:p>
        </p:txBody>
      </p:sp>
      <p:grpSp>
        <p:nvGrpSpPr>
          <p:cNvPr id="6" name="Group 5">
            <a:extLst>
              <a:ext uri="{FF2B5EF4-FFF2-40B4-BE49-F238E27FC236}">
                <a16:creationId xmlns:a16="http://schemas.microsoft.com/office/drawing/2014/main" id="{49022DFE-325D-4A52-B167-F2974D719973}"/>
              </a:ext>
            </a:extLst>
          </p:cNvPr>
          <p:cNvGrpSpPr/>
          <p:nvPr/>
        </p:nvGrpSpPr>
        <p:grpSpPr>
          <a:xfrm>
            <a:off x="-1" y="0"/>
            <a:ext cx="9144001" cy="895350"/>
            <a:chOff x="-1" y="0"/>
            <a:chExt cx="9144001" cy="895350"/>
          </a:xfrm>
        </p:grpSpPr>
        <p:pic>
          <p:nvPicPr>
            <p:cNvPr id="7" name="Picture 6">
              <a:extLst>
                <a:ext uri="{FF2B5EF4-FFF2-40B4-BE49-F238E27FC236}">
                  <a16:creationId xmlns:a16="http://schemas.microsoft.com/office/drawing/2014/main" id="{37ABE99B-277E-4B83-B0DF-25C910F98581}"/>
                </a:ext>
              </a:extLst>
            </p:cNvPr>
            <p:cNvPicPr>
              <a:picLocks noChangeAspect="1"/>
            </p:cNvPicPr>
            <p:nvPr/>
          </p:nvPicPr>
          <p:blipFill>
            <a:blip r:embed="rId2"/>
            <a:stretch>
              <a:fillRect/>
            </a:stretch>
          </p:blipFill>
          <p:spPr>
            <a:xfrm>
              <a:off x="3076575" y="0"/>
              <a:ext cx="6067425" cy="895350"/>
            </a:xfrm>
            <a:prstGeom prst="rect">
              <a:avLst/>
            </a:prstGeom>
          </p:spPr>
        </p:pic>
        <p:sp>
          <p:nvSpPr>
            <p:cNvPr id="8" name="Rectangle 7">
              <a:extLst>
                <a:ext uri="{FF2B5EF4-FFF2-40B4-BE49-F238E27FC236}">
                  <a16:creationId xmlns:a16="http://schemas.microsoft.com/office/drawing/2014/main" id="{A6EE82AF-0D96-43EF-8F61-D51304A2E731}"/>
                </a:ext>
              </a:extLst>
            </p:cNvPr>
            <p:cNvSpPr/>
            <p:nvPr/>
          </p:nvSpPr>
          <p:spPr>
            <a:xfrm>
              <a:off x="-1" y="0"/>
              <a:ext cx="3076575" cy="895350"/>
            </a:xfrm>
            <a:prstGeom prst="rect">
              <a:avLst/>
            </a:prstGeom>
            <a:solidFill>
              <a:srgbClr val="EF64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a:extLst>
              <a:ext uri="{FF2B5EF4-FFF2-40B4-BE49-F238E27FC236}">
                <a16:creationId xmlns:a16="http://schemas.microsoft.com/office/drawing/2014/main" id="{5C0BC797-4811-4215-959C-06E0515F3831}"/>
              </a:ext>
            </a:extLst>
          </p:cNvPr>
          <p:cNvSpPr/>
          <p:nvPr/>
        </p:nvSpPr>
        <p:spPr>
          <a:xfrm>
            <a:off x="211901" y="158929"/>
            <a:ext cx="4966424" cy="707886"/>
          </a:xfrm>
          <a:prstGeom prst="rect">
            <a:avLst/>
          </a:prstGeom>
        </p:spPr>
        <p:txBody>
          <a:bodyPr wrap="none">
            <a:spAutoFit/>
          </a:bodyPr>
          <a:lstStyle/>
          <a:p>
            <a:r>
              <a:rPr lang="en-US" sz="4000" b="1" dirty="0">
                <a:solidFill>
                  <a:schemeClr val="bg1"/>
                </a:solidFill>
                <a:latin typeface="Papyrus" panose="03070502060502030205" pitchFamily="66" charset="0"/>
              </a:rPr>
              <a:t>What does it </a:t>
            </a:r>
            <a:r>
              <a:rPr lang="en-US" sz="4000" b="1" i="1" u="sng" dirty="0">
                <a:solidFill>
                  <a:schemeClr val="bg1"/>
                </a:solidFill>
                <a:latin typeface="Papyrus" panose="03070502060502030205" pitchFamily="66" charset="0"/>
              </a:rPr>
              <a:t>cost me</a:t>
            </a:r>
            <a:r>
              <a:rPr lang="en-US" sz="4000" b="1" dirty="0">
                <a:solidFill>
                  <a:schemeClr val="bg1"/>
                </a:solidFill>
                <a:latin typeface="Papyrus" panose="03070502060502030205" pitchFamily="66" charset="0"/>
              </a:rPr>
              <a:t>?</a:t>
            </a:r>
          </a:p>
        </p:txBody>
      </p:sp>
    </p:spTree>
    <p:extLst>
      <p:ext uri="{BB962C8B-B14F-4D97-AF65-F5344CB8AC3E}">
        <p14:creationId xmlns:p14="http://schemas.microsoft.com/office/powerpoint/2010/main" val="329643769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1122</TotalTime>
  <Words>1197</Words>
  <Application>Microsoft Office PowerPoint</Application>
  <PresentationFormat>On-screen Show (4:3)</PresentationFormat>
  <Paragraphs>55</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Papyrus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BigRig</dc:creator>
  <cp:lastModifiedBy>Mo Accomazzo</cp:lastModifiedBy>
  <cp:revision>82</cp:revision>
  <cp:lastPrinted>2020-02-10T00:41:53Z</cp:lastPrinted>
  <dcterms:created xsi:type="dcterms:W3CDTF">2017-04-08T22:30:15Z</dcterms:created>
  <dcterms:modified xsi:type="dcterms:W3CDTF">2020-02-10T00:42:39Z</dcterms:modified>
</cp:coreProperties>
</file>